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8" r:id="rId6"/>
    <p:sldId id="567" r:id="rId7"/>
    <p:sldId id="568" r:id="rId8"/>
    <p:sldId id="575" r:id="rId9"/>
    <p:sldId id="576" r:id="rId10"/>
    <p:sldId id="577" r:id="rId11"/>
    <p:sldId id="569" r:id="rId12"/>
    <p:sldId id="586" r:id="rId13"/>
    <p:sldId id="578" r:id="rId14"/>
    <p:sldId id="579" r:id="rId15"/>
    <p:sldId id="580" r:id="rId16"/>
    <p:sldId id="581" r:id="rId17"/>
    <p:sldId id="583" r:id="rId18"/>
    <p:sldId id="574" r:id="rId19"/>
    <p:sldId id="599" r:id="rId20"/>
    <p:sldId id="570" r:id="rId21"/>
    <p:sldId id="573" r:id="rId22"/>
    <p:sldId id="597" r:id="rId23"/>
    <p:sldId id="601" r:id="rId24"/>
    <p:sldId id="598" r:id="rId25"/>
    <p:sldId id="592" r:id="rId26"/>
    <p:sldId id="594" r:id="rId27"/>
    <p:sldId id="591" r:id="rId28"/>
    <p:sldId id="571" r:id="rId29"/>
    <p:sldId id="595" r:id="rId30"/>
    <p:sldId id="587" r:id="rId31"/>
    <p:sldId id="588" r:id="rId32"/>
    <p:sldId id="589" r:id="rId33"/>
    <p:sldId id="590" r:id="rId34"/>
    <p:sldId id="585" r:id="rId35"/>
    <p:sldId id="600" r:id="rId36"/>
    <p:sldId id="602" r:id="rId37"/>
    <p:sldId id="566" r:id="rId38"/>
    <p:sldId id="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215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53F39-6A15-408E-A6D4-41ED026145A6}" v="203" dt="2025-04-02T01:18:38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4" autoAdjust="0"/>
    <p:restoredTop sz="71429" autoAdjust="0"/>
  </p:normalViewPr>
  <p:slideViewPr>
    <p:cSldViewPr snapToGrid="0">
      <p:cViewPr varScale="1">
        <p:scale>
          <a:sx n="89" d="100"/>
          <a:sy n="89" d="100"/>
        </p:scale>
        <p:origin x="123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E4E9C-E7D8-411A-B582-644B5325AD12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CCC13-F759-46D5-BD1F-673116341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0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the session where git meets Semantic Models – and they actually get along!</a:t>
            </a:r>
          </a:p>
          <a:p>
            <a:endParaRPr lang="en-GB" dirty="0"/>
          </a:p>
          <a:p>
            <a:r>
              <a:rPr lang="en-GB" dirty="0"/>
              <a:t>I’m Daniel – author of Tabular Editor and a Microsoft MVP. And I believe I’m also allowed to call myself “Power BI Contributor”, thanks to some work I did on allowing External Tools to register shortcuts in Power BI Desktop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Show PBIP folder structure – how to set up PBIP with Desktop, TMDL and Enhanced PBIR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</a:t>
            </a:r>
            <a:r>
              <a:rPr lang="en-GB" b="1" dirty="0" err="1"/>
              <a:t>definition.pbir</a:t>
            </a:r>
            <a:r>
              <a:rPr lang="en-GB" dirty="0"/>
              <a:t> vs. </a:t>
            </a:r>
            <a:r>
              <a:rPr lang="en-GB" b="1" dirty="0"/>
              <a:t>definition-</a:t>
            </a:r>
            <a:r>
              <a:rPr lang="en-GB" b="1" dirty="0" err="1"/>
              <a:t>liveConnect.pbir</a:t>
            </a:r>
            <a:endParaRPr lang="en-GB" b="1" dirty="0"/>
          </a:p>
          <a:p>
            <a:pPr marL="171450" indent="-171450">
              <a:buFontTx/>
              <a:buChar char="-"/>
            </a:pPr>
            <a:r>
              <a:rPr lang="en-US" dirty="0"/>
              <a:t>Show git repository Azure DevOps – show branch policy on main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integration of git on a Fabric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9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7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73727-1916-35F5-3B65-AD40ED6A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EBACC-73F2-28DD-26C4-120BFE4E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CC6D1-A571-0FDF-2300-CDB65927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BD378-D35C-90EE-629B-2261C2978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3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BI Desktop and the Power BI service does a lot of validation and may change various objects, annotations, etc. every time you make a change to your model. On the contrary </a:t>
            </a:r>
            <a:r>
              <a:rPr lang="en-GB" b="1" dirty="0"/>
              <a:t>Tabular Editor</a:t>
            </a:r>
            <a:r>
              <a:rPr lang="en-GB" b="0" dirty="0"/>
              <a:t> only makes metadata changes to the objects that you explicitly modify in the UI.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2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 demo focused on the Semantic </a:t>
            </a:r>
            <a:r>
              <a:rPr lang="en-GB" b="1" dirty="0"/>
              <a:t>Model metadata</a:t>
            </a:r>
            <a:r>
              <a:rPr lang="en-GB" dirty="0"/>
              <a:t>. However, there is another artifact in a Power BI workspace which is </a:t>
            </a:r>
            <a:r>
              <a:rPr lang="en-GB" b="1" dirty="0"/>
              <a:t>tightly coupled </a:t>
            </a:r>
            <a:r>
              <a:rPr lang="en-GB" b="0" dirty="0"/>
              <a:t>to the semantic model. That is of course the </a:t>
            </a:r>
            <a:r>
              <a:rPr lang="en-GB" b="1" dirty="0"/>
              <a:t>report</a:t>
            </a:r>
            <a:r>
              <a:rPr lang="en-GB" b="0" dirty="0"/>
              <a:t>. It’s tightly coupled because it’s explicitly referencing objects in the semantic model </a:t>
            </a:r>
            <a:r>
              <a:rPr lang="en-GB" b="1" dirty="0"/>
              <a:t>by name</a:t>
            </a:r>
            <a:r>
              <a:rPr lang="en-GB" b="0" dirty="0"/>
              <a:t>. This means that the semantic model exposes an </a:t>
            </a:r>
            <a:r>
              <a:rPr lang="en-GB" b="1" dirty="0"/>
              <a:t>interface</a:t>
            </a:r>
            <a:r>
              <a:rPr lang="en-GB" b="0" dirty="0"/>
              <a:t> and any changes to this interface may cause connected reports to </a:t>
            </a:r>
            <a:r>
              <a:rPr lang="en-GB" b="1" dirty="0"/>
              <a:t>break</a:t>
            </a:r>
            <a:r>
              <a:rPr lang="en-GB" b="0" dirty="0"/>
              <a:t>.</a:t>
            </a:r>
          </a:p>
          <a:p>
            <a:endParaRPr lang="en-GB" b="0" dirty="0"/>
          </a:p>
          <a:p>
            <a:r>
              <a:rPr lang="en-GB" b="0" dirty="0"/>
              <a:t>With </a:t>
            </a:r>
            <a:r>
              <a:rPr lang="en-GB" b="1" dirty="0"/>
              <a:t>Enhanced PBIR</a:t>
            </a:r>
            <a:r>
              <a:rPr lang="en-GB" b="0" dirty="0"/>
              <a:t> it’s much easier to make sense of the report metadata. However, the JSON schemas only specify syntax elements – not semantics, so it’s still possible to have a report that refers to a</a:t>
            </a:r>
            <a:r>
              <a:rPr lang="en-GB" b="1" dirty="0"/>
              <a:t> measure that doesn’t exist </a:t>
            </a:r>
            <a:r>
              <a:rPr lang="en-GB" b="0" dirty="0"/>
              <a:t>in the model.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7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now that we know what Enhanced PBIR is – let’s go break some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4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orchestrate from CI/CD pipelines, use REST APIs, PowerShell, 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06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Pairing:</a:t>
            </a:r>
          </a:p>
          <a:p>
            <a:r>
              <a:rPr lang="en-GB" dirty="0"/>
              <a:t>- Occurs when items are copied from one stage to another using the “Deploy” option</a:t>
            </a:r>
          </a:p>
          <a:p>
            <a:r>
              <a:rPr lang="en-US" dirty="0"/>
              <a:t>- Occurs when a workspace is assigned to a stage, if an item matches the type, name, and folder of the item in the preceding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7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Suitable branching strategy: </a:t>
            </a:r>
            <a:r>
              <a:rPr lang="en-GB" dirty="0" err="1"/>
              <a:t>Gitflow</a:t>
            </a:r>
            <a:r>
              <a:rPr lang="en-GB" dirty="0"/>
              <a:t>, or another strategy with multiple primary branches (one for each deployment stage)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B</a:t>
            </a:r>
            <a:r>
              <a:rPr lang="en-US" b="1" dirty="0" err="1"/>
              <a:t>lissful</a:t>
            </a:r>
            <a:r>
              <a:rPr lang="en-US" b="1" dirty="0"/>
              <a:t> ignorance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6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With the popularity and adoption of tabular models, increased need for version control</a:t>
            </a:r>
          </a:p>
          <a:p>
            <a:endParaRPr lang="en-GB" b="1" dirty="0"/>
          </a:p>
          <a:p>
            <a:r>
              <a:rPr lang="en-GB" b="1" dirty="0" err="1"/>
              <a:t>Ewww</a:t>
            </a:r>
            <a:endParaRPr lang="en-GB" b="1" dirty="0"/>
          </a:p>
          <a:p>
            <a:r>
              <a:rPr lang="en-GB" dirty="0"/>
              <a:t>Very git unfriendly</a:t>
            </a:r>
          </a:p>
          <a:p>
            <a:r>
              <a:rPr lang="en-GB" dirty="0"/>
              <a:t>Very human unfriendly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Remember that time you renamed a measure, published it, and then found out your colleague had just renamed it to something else? Yeah, that was fun.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Semantic model development used to feel like assembling IKEA furniture without instructions… and blindfolded.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6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FC459-825C-8405-3F68-F129A01C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5AC24-6F9C-EBF8-9EBB-8194D7D6F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EED92-7F89-91C2-8AFA-89EB6B0D5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With the popularity and adoption of tabular models, increased need for version control</a:t>
            </a:r>
          </a:p>
          <a:p>
            <a:endParaRPr lang="en-GB" b="1" dirty="0"/>
          </a:p>
          <a:p>
            <a:r>
              <a:rPr lang="en-GB" b="1" dirty="0" err="1"/>
              <a:t>Ewww</a:t>
            </a:r>
            <a:endParaRPr lang="en-GB" b="1" dirty="0"/>
          </a:p>
          <a:p>
            <a:r>
              <a:rPr lang="en-GB" dirty="0"/>
              <a:t>Very git unfriendly</a:t>
            </a:r>
          </a:p>
          <a:p>
            <a:r>
              <a:rPr lang="en-GB" dirty="0"/>
              <a:t>Very human unfriendly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74DE-878D-456A-8342-658C88640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9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 bad</a:t>
            </a:r>
          </a:p>
          <a:p>
            <a:r>
              <a:rPr lang="en-GB" dirty="0"/>
              <a:t>Git friendly</a:t>
            </a:r>
          </a:p>
          <a:p>
            <a:r>
              <a:rPr lang="en-GB" dirty="0"/>
              <a:t>Still not very human friendly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2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Yeah, now we’re talking!</a:t>
            </a:r>
          </a:p>
          <a:p>
            <a:r>
              <a:rPr lang="en-US" b="0" dirty="0"/>
              <a:t>But what about CI/CD, integration with Fabric workspaces, and other workspace artifacts? (reports,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Mind blowing</a:t>
            </a:r>
          </a:p>
          <a:p>
            <a:r>
              <a:rPr lang="en-GB" b="0" dirty="0"/>
              <a:t>Work with workspace artifacts (not just models and reports) as code – allows developers to use their preferred tool of choice</a:t>
            </a:r>
          </a:p>
          <a:p>
            <a:r>
              <a:rPr lang="en-GB" b="0" dirty="0"/>
              <a:t>	Programmatic generation of items and edit all item definitions</a:t>
            </a:r>
          </a:p>
          <a:p>
            <a:r>
              <a:rPr lang="en-GB" b="0" dirty="0"/>
              <a:t>Streamline development workflows – enable large-scale collaboration on workspace content</a:t>
            </a:r>
          </a:p>
          <a:p>
            <a:r>
              <a:rPr lang="en-GB" b="0" dirty="0"/>
              <a:t>Enables CI/CD on workspace content</a:t>
            </a:r>
          </a:p>
          <a:p>
            <a:r>
              <a:rPr lang="en-US" b="0" dirty="0"/>
              <a:t>	Break things safely in dev/test environments – quality gates (code reviews, automated tests and build validation)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CCC13-F759-46D5-BD1F-673116341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9842-61F3-ECF8-8B12-4A966E2F6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3DD2B-1851-7448-BDC8-E1DCD452C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3350-DCB7-3D69-CF98-DBB9CBC8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CA231-B151-CE10-2B45-C6E9BE89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E7A7F-DF8F-B7A4-E580-3A382D38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E9C-68FE-79DC-F99B-6ECB87BA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72765-E23D-1D49-721E-39F981B86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2F78-1DBC-A8B9-966E-421E4FA9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A4A8-65FD-E9E3-CC2E-487F54F6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F3AD-DC9C-6E56-6812-59A8B854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62923-6B3A-9B4E-6682-74BB5AC1D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6429-F1DC-A055-4F3E-A2E258C51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AA29-765C-31DF-0EB5-C924AD5C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DE5E-D7DF-332D-CD3C-F2212328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3088-9D74-4154-792D-7277C65C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658223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BF6F-8ACB-0408-0C9D-7663A8FE9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1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7D80-B1CF-F4BE-9ED1-35F4DFAB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973"/>
            <a:ext cx="10515600" cy="4785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A6787-D2F2-A12E-7D1F-4C4DC26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6433C-5424-3F47-FA8F-2E20EF8C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C0C3F-BF03-8FAB-8868-77C1006E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3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89F9-7739-FA24-54B8-675DCD19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989FA-E92F-A88D-E90E-EA24DB4A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6ED4D-83E8-701B-18B6-F4B16452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A200A-5FFF-9F36-CA7C-EE3126C6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291B-602E-13C0-2922-872FE41B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5ACD-137C-1BBF-0127-355B2DEB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E357C-290D-E3F6-0628-9E1B83EB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F820C-9CF8-FAD9-22AD-592CB2146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F96C7-C56E-263C-984D-F6B3EDC4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E2ABE-DE33-F95F-9C9D-8C09C93A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949E5-9527-D137-FA3E-5E0EDBB7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AEE9-7C42-A758-4E09-FB18EA7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C4ED9-C468-AC22-E11F-6A6A11D2A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CACEE-DE83-400C-B9C3-A8035FB00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0582C-A591-329C-D815-9EC87A090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A4A56-B109-C319-7E31-E27372462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B9C22D-A905-170A-468A-658CCBCE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523AD-6E5C-764E-A89C-0866ED51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857A8-2330-E365-14AE-820EF98A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5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A9A9-8D2D-70E5-97D6-395E55FC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1200F-1463-785A-2976-36DEBBD6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06EB7-B20B-5947-005A-28860B5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E3914-7F75-AE6C-1497-1AF2CCAB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6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B2996-313F-C449-6582-EE8063F0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1E8E0-08E3-208D-03F9-2E78D6F8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4DA0-D911-4DC2-779B-D8845D80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1200-AB6E-1ED4-8FEB-2D309D19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38B5-24FC-85B3-42D7-915F4E25A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B078C-AA61-275D-0A3F-2C205E1FE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BF244-DDDF-55A2-BB09-E8C10141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EC398-74C0-AC75-80B8-D37E50F9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4FB3F-2F4D-D749-4146-111B2122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2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A630-5813-B871-A999-BEE78183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54F60-4856-4E89-91AF-12098BAB2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C25C0-40CF-3404-702E-2EFA25FD2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8A8D2-791E-96C0-87EA-71C9D395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B8B8B-1814-A619-524A-FAA99839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CF694-7ABB-0C1A-F225-8FD775CF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244DD-FC47-2A3E-AE7F-50994D4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89686-EE4F-358C-AA5F-761BA82F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DDB2-F62D-BFF2-7368-2FA4CAE85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A8595-F149-47BF-A0A2-B45990804D8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146FE-55DE-B7FD-70CA-37C997AE4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6B5A4-052F-8078-733C-3D2A3B1B9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9BA249-614D-4615-B259-0222D4480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developer/projects/projects-azd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manage-deploym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developer/projects/projects-build-pipelin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bularEditor/Scripts/tree/master/Demos/FabCon%20202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99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FD64-156C-83CD-2E90-F384FAA6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more recent early days (2016+)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A4E9-1F75-D4B7-5CD0-731D8C6FA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TMSL (JSON-based) model metadata</a:t>
            </a:r>
          </a:p>
          <a:p>
            <a:r>
              <a:rPr lang="en-GB" dirty="0"/>
              <a:t>Tabular Editor “Save-to-folder”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B63F1-FB69-9AA0-1260-96ABF9E3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93" y="2709510"/>
            <a:ext cx="7394089" cy="3945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 descr="Not Bad Meme PNG Images Transparent Free Download">
            <a:extLst>
              <a:ext uri="{FF2B5EF4-FFF2-40B4-BE49-F238E27FC236}">
                <a16:creationId xmlns:a16="http://schemas.microsoft.com/office/drawing/2014/main" id="{95CF984C-2385-1E7E-7EDB-23369317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0290" y="3361764"/>
            <a:ext cx="2327636" cy="27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7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A083-25ED-DEB6-1A1B-B7B02AE0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80DF-2161-CC61-2869-81100DFA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TMDL (</a:t>
            </a:r>
            <a:r>
              <a:rPr lang="en-GB" dirty="0" err="1"/>
              <a:t>yaml</a:t>
            </a:r>
            <a:r>
              <a:rPr lang="en-GB" dirty="0"/>
              <a:t>-like) model metadata</a:t>
            </a:r>
          </a:p>
          <a:p>
            <a:r>
              <a:rPr lang="en-GB" dirty="0"/>
              <a:t>Supported by </a:t>
            </a:r>
            <a:r>
              <a:rPr lang="en-GB" b="1" dirty="0"/>
              <a:t>Power BI</a:t>
            </a:r>
            <a:r>
              <a:rPr lang="en-GB" dirty="0"/>
              <a:t>, Tabular Editor, and other external tools</a:t>
            </a:r>
            <a:endParaRPr lang="en-US" b="1" dirty="0"/>
          </a:p>
        </p:txBody>
      </p:sp>
      <p:pic>
        <p:nvPicPr>
          <p:cNvPr id="5124" name="Picture 4" descr="Use Tabular Model Definition Language (TMDL) view in Power BI Desktop  (preview) - Power BI | Microsoft Learn">
            <a:extLst>
              <a:ext uri="{FF2B5EF4-FFF2-40B4-BE49-F238E27FC236}">
                <a16:creationId xmlns:a16="http://schemas.microsoft.com/office/drawing/2014/main" id="{13D6058A-4B4C-E97A-B3F7-2E59BDE3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06" y="2580813"/>
            <a:ext cx="6142673" cy="39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azon.com: Crazydecals Fuck Yea Guy MEME - Calcomanía de vinilo (12  pulgadas de ancho, color blanco brillante) : Automotriz">
            <a:extLst>
              <a:ext uri="{FF2B5EF4-FFF2-40B4-BE49-F238E27FC236}">
                <a16:creationId xmlns:a16="http://schemas.microsoft.com/office/drawing/2014/main" id="{8A218163-15BF-F13E-25B3-F957E8F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43" y="3192313"/>
            <a:ext cx="3434453" cy="33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08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761-0E62-70ED-1C0E-81959A32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E3D7-0DA7-7E6D-E2C2-FF0406334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TMDL and Enhanced PBIR in Fabric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4B436-AAEC-CC6F-DE6D-F0178FFEFB33}"/>
              </a:ext>
            </a:extLst>
          </p:cNvPr>
          <p:cNvSpPr txBox="1"/>
          <p:nvPr/>
        </p:nvSpPr>
        <p:spPr>
          <a:xfrm>
            <a:off x="-156883" y="6393221"/>
            <a:ext cx="8307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https://learn.microsoft.com/en-us/power-bi/developer/projects/projects-azdo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201059-B649-1B12-1262-2702F6D9AAEF}"/>
              </a:ext>
            </a:extLst>
          </p:cNvPr>
          <p:cNvGrpSpPr/>
          <p:nvPr/>
        </p:nvGrpSpPr>
        <p:grpSpPr>
          <a:xfrm>
            <a:off x="152849" y="2185871"/>
            <a:ext cx="8757690" cy="4307004"/>
            <a:chOff x="152849" y="2185871"/>
            <a:chExt cx="8757690" cy="4307004"/>
          </a:xfrm>
        </p:grpSpPr>
        <p:pic>
          <p:nvPicPr>
            <p:cNvPr id="6146" name="Picture 2" descr="Diagram of PBIP and Azure DevOps integration.">
              <a:extLst>
                <a:ext uri="{FF2B5EF4-FFF2-40B4-BE49-F238E27FC236}">
                  <a16:creationId xmlns:a16="http://schemas.microsoft.com/office/drawing/2014/main" id="{C50CC463-7A34-1404-C9D4-BA14E758D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49" y="2185871"/>
              <a:ext cx="8757690" cy="430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C9472-81DE-E263-AC09-4F11D7ADD84C}"/>
                </a:ext>
              </a:extLst>
            </p:cNvPr>
            <p:cNvSpPr/>
            <p:nvPr/>
          </p:nvSpPr>
          <p:spPr>
            <a:xfrm>
              <a:off x="7968990" y="4765340"/>
              <a:ext cx="629323" cy="113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Why Tabular Editor is a must for Power BI developers | by Elias Nordlinder  | Medium">
              <a:extLst>
                <a:ext uri="{FF2B5EF4-FFF2-40B4-BE49-F238E27FC236}">
                  <a16:creationId xmlns:a16="http://schemas.microsoft.com/office/drawing/2014/main" id="{E0EF40AE-DD2A-FC63-F3ED-E39180AE6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318" y="4975016"/>
              <a:ext cx="659672" cy="65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538D79-D9AB-2430-01B7-4F3082199FBC}"/>
                </a:ext>
              </a:extLst>
            </p:cNvPr>
            <p:cNvSpPr txBox="1"/>
            <p:nvPr/>
          </p:nvSpPr>
          <p:spPr>
            <a:xfrm>
              <a:off x="7889394" y="559790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Tabular Editor</a:t>
              </a:r>
              <a:endParaRPr lang="en-US" sz="9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148" name="Picture 4" descr="Amazon.com: Jackie Chan Is Full Of Fuck MEME Vinyl Decal Sticker- 6&quot; Wide  Matte Black Color : Automotive">
            <a:extLst>
              <a:ext uri="{FF2B5EF4-FFF2-40B4-BE49-F238E27FC236}">
                <a16:creationId xmlns:a16="http://schemas.microsoft.com/office/drawing/2014/main" id="{9B6B0074-8C14-B51D-0921-E3FF60D6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26" y="2672082"/>
            <a:ext cx="3117995" cy="220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8A2B-6E76-E756-E406-84694A1A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C634-2BFE-11BF-E49C-B2E51E97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PBIP project folder</a:t>
            </a:r>
            <a:r>
              <a:rPr lang="en-US" dirty="0"/>
              <a:t> structure (aka. “Developer Mode”)</a:t>
            </a:r>
          </a:p>
          <a:p>
            <a:pPr lvl="1"/>
            <a:r>
              <a:rPr lang="en-US" dirty="0"/>
              <a:t>Folder/file representation of your Fabric Workspace</a:t>
            </a:r>
          </a:p>
          <a:p>
            <a:r>
              <a:rPr lang="en-US" dirty="0"/>
              <a:t>TMDL and Enhanced PBIR</a:t>
            </a:r>
          </a:p>
          <a:p>
            <a:r>
              <a:rPr lang="en-US" dirty="0" err="1"/>
              <a:t>definition.pbir</a:t>
            </a:r>
            <a:endParaRPr lang="en-US" dirty="0"/>
          </a:p>
          <a:p>
            <a:pPr lvl="1"/>
            <a:r>
              <a:rPr lang="en-US" dirty="0"/>
              <a:t>specifies which model a report connects to</a:t>
            </a:r>
          </a:p>
          <a:p>
            <a:pPr lvl="1"/>
            <a:r>
              <a:rPr lang="en-US" dirty="0"/>
              <a:t>Useful for local development in PBI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8436-0D5E-5B8D-0813-317B7BA4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9269"/>
            <a:ext cx="5504577" cy="2363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96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B2C0-9CCF-62EC-12B9-D1A320F3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B7BA-8A77-0F78-A69B-400FC800C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2A5E15-DAD0-36E7-EB35-A3AD30AA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7" y="3429000"/>
            <a:ext cx="5266776" cy="2821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62D5E-12E3-BF18-1821-1E44BE18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Gotcha: Report Level Measures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E163-4D77-8FCC-474A-1AC9F9B7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Only editable when report in “Live connect” mode</a:t>
            </a:r>
          </a:p>
          <a:p>
            <a:r>
              <a:rPr lang="en-GB" sz="2000" dirty="0"/>
              <a:t>Need separate </a:t>
            </a:r>
            <a:r>
              <a:rPr lang="en-GB" sz="2000" dirty="0" err="1"/>
              <a:t>definition.pbir</a:t>
            </a:r>
            <a:r>
              <a:rPr lang="en-GB" sz="2000" dirty="0"/>
              <a:t> that uses a “</a:t>
            </a:r>
            <a:r>
              <a:rPr lang="en-GB" sz="2000" dirty="0" err="1"/>
              <a:t>byConnection</a:t>
            </a:r>
            <a:r>
              <a:rPr lang="en-GB" sz="2000" dirty="0"/>
              <a:t>” dataset reference (Fabric will always use “</a:t>
            </a:r>
            <a:r>
              <a:rPr lang="en-GB" sz="2000" dirty="0" err="1"/>
              <a:t>byPath</a:t>
            </a:r>
            <a:r>
              <a:rPr lang="en-GB" sz="2000" dirty="0"/>
              <a:t>” for semantic models in the same workspace)</a:t>
            </a:r>
          </a:p>
          <a:p>
            <a:r>
              <a:rPr lang="en-GB" sz="2000" dirty="0"/>
              <a:t>Can have several additional .</a:t>
            </a:r>
            <a:r>
              <a:rPr lang="en-GB" sz="2000" dirty="0" err="1"/>
              <a:t>pbir</a:t>
            </a:r>
            <a:r>
              <a:rPr lang="en-GB" sz="2000" dirty="0"/>
              <a:t> files in the report folder</a:t>
            </a:r>
          </a:p>
          <a:p>
            <a:r>
              <a:rPr lang="en-GB" sz="2000" dirty="0"/>
              <a:t>End up in </a:t>
            </a:r>
            <a:r>
              <a:rPr lang="en-GB" sz="2000" dirty="0" err="1"/>
              <a:t>reportExtensions.json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713EC-DEA7-8789-1DE5-A50052F47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31" y="3821656"/>
            <a:ext cx="668550" cy="1423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054FB-029A-B5B5-C8EF-D7703293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7382"/>
          <a:stretch/>
        </p:blipFill>
        <p:spPr>
          <a:xfrm>
            <a:off x="8381742" y="5527403"/>
            <a:ext cx="3102045" cy="698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FE94C6-DBF4-2EEA-0FA7-BE6995CA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19" y="3369834"/>
            <a:ext cx="5848234" cy="28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5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B0898-5169-81CB-3644-22F8FAEF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65E-5708-D4F9-8933-54D5F1A6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Gotcha: No standalone model editing in PBI Desktop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92F6-3357-EE73-07BB-169C0F245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Power BI Desktop does not the support the .</a:t>
            </a:r>
            <a:r>
              <a:rPr lang="en-GB" sz="2000" dirty="0" err="1"/>
              <a:t>pbism</a:t>
            </a:r>
            <a:r>
              <a:rPr lang="en-GB" sz="2000" dirty="0"/>
              <a:t> file type</a:t>
            </a:r>
          </a:p>
          <a:p>
            <a:r>
              <a:rPr lang="en-GB" sz="2000" dirty="0"/>
              <a:t>You always need a (dummy) report to open a semantic model in PBI Desktop</a:t>
            </a:r>
          </a:p>
        </p:txBody>
      </p:sp>
    </p:spTree>
    <p:extLst>
      <p:ext uri="{BB962C8B-B14F-4D97-AF65-F5344CB8AC3E}">
        <p14:creationId xmlns:p14="http://schemas.microsoft.com/office/powerpoint/2010/main" val="210516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1FBA-1520-BB06-A5BD-DB312970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Gotcha: Careful when syncing from workspace to git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1ABB-C5CF-CD33-3522-C087D7EE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Unexpected Semantic Model metadata changes (System-authored DAX expression?!?)</a:t>
            </a:r>
          </a:p>
          <a:p>
            <a:r>
              <a:rPr lang="en-GB" sz="2400" dirty="0"/>
              <a:t>May cause issues on subsequent opening in Power BI Desktop…</a:t>
            </a:r>
          </a:p>
          <a:p>
            <a:r>
              <a:rPr lang="en-GB" sz="2400" dirty="0"/>
              <a:t>Branch policies can prevent accidental sync’ing</a:t>
            </a: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23CBC-3740-93EC-6468-9E4514E2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4" y="3540087"/>
            <a:ext cx="10949492" cy="76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1B5A4-161D-1F0A-737C-68E9239B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91" y="4590756"/>
            <a:ext cx="3556127" cy="21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5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1F5D2-8A91-BC47-98B3-6101FC05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B0FC-562E-B693-2338-F457CF08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Gotcha: TMDL metadata order changes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F995-A355-95ED-AEC1-78409997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44"/>
            <a:ext cx="4357744" cy="5308899"/>
          </a:xfrm>
        </p:spPr>
        <p:txBody>
          <a:bodyPr>
            <a:normAutofit/>
          </a:bodyPr>
          <a:lstStyle/>
          <a:p>
            <a:r>
              <a:rPr lang="en-GB" dirty="0"/>
              <a:t>Causes useless git diffs and potential merge conflicts</a:t>
            </a:r>
          </a:p>
          <a:p>
            <a:r>
              <a:rPr lang="en-GB" dirty="0"/>
              <a:t>Can happen when…</a:t>
            </a:r>
          </a:p>
          <a:p>
            <a:pPr lvl="1"/>
            <a:r>
              <a:rPr lang="en-GB" dirty="0"/>
              <a:t>Editing semantic model through XMLA and syncing to git</a:t>
            </a:r>
          </a:p>
          <a:p>
            <a:pPr lvl="1"/>
            <a:r>
              <a:rPr lang="en-GB" dirty="0"/>
              <a:t>Opening model + report in PBI Desktop and saving</a:t>
            </a:r>
          </a:p>
          <a:p>
            <a:pPr lvl="2"/>
            <a:r>
              <a:rPr lang="en-GB" dirty="0"/>
              <a:t>Consider “disconnecting” report from model</a:t>
            </a:r>
            <a:endParaRPr lang="en-US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0FF0F-E78D-CFC4-4E28-F3913E96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61" y="1346844"/>
            <a:ext cx="6413569" cy="53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7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0D36-50C0-7456-2AB5-EC0F9A3F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 tooling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CE091-4CD2-EF45-EA62-D4C77808A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Tools for Power BI developers who want to be more productive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2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6E53-CE15-DABA-3D66-481D68C2B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863"/>
            <a:ext cx="9144000" cy="98504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5C62"/>
                </a:solidFill>
              </a:rPr>
              <a:t>Ultimate productivity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95884-A610-3D1C-F9D5-B2E39E9FA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908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215C62"/>
                </a:solidFill>
              </a:rPr>
              <a:t>for Semantic Models in Fabric Workspaces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19804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A452-3279-B02A-E4CB-13EAB8D4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options – one size rarely fits all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FAD7BB-2873-8C83-302C-834AB470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Power BI Desktop: DAX Query View, TMDL View</a:t>
            </a:r>
          </a:p>
          <a:p>
            <a:r>
              <a:rPr lang="en-GB" dirty="0"/>
              <a:t>Power BI service web modelling</a:t>
            </a:r>
            <a:endParaRPr lang="en-US" dirty="0"/>
          </a:p>
          <a:p>
            <a:r>
              <a:rPr lang="en-US" dirty="0"/>
              <a:t>Semantic Link Labs</a:t>
            </a:r>
            <a:endParaRPr lang="en-GB" dirty="0"/>
          </a:p>
          <a:p>
            <a:r>
              <a:rPr lang="en-GB" dirty="0"/>
              <a:t>Tabular Editor (2 or 3)</a:t>
            </a:r>
          </a:p>
          <a:p>
            <a:r>
              <a:rPr lang="en-GB" dirty="0"/>
              <a:t>VS Code</a:t>
            </a:r>
          </a:p>
          <a:p>
            <a:r>
              <a:rPr lang="en-GB" dirty="0"/>
              <a:t>…more will surely come</a:t>
            </a:r>
          </a:p>
        </p:txBody>
      </p:sp>
    </p:spTree>
    <p:extLst>
      <p:ext uri="{BB962C8B-B14F-4D97-AF65-F5344CB8AC3E}">
        <p14:creationId xmlns:p14="http://schemas.microsoft.com/office/powerpoint/2010/main" val="194051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FA5A5-6D62-C485-DAC6-ED327398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4196BB-4CBD-BEFA-C65E-FE253150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ED0DC-E921-E120-C83E-FEA8908EF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Semantic model development with TMDL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D205D7-D18D-826A-4533-F5AFBE56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25A58-925B-E632-FA20-50FAC2837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Semantic model development with Tabular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2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DF9B-D113-C008-A982-0F353F82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0A780-3581-4542-0C30-430CAFF1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973"/>
            <a:ext cx="5971391" cy="4785990"/>
          </a:xfrm>
        </p:spPr>
        <p:txBody>
          <a:bodyPr>
            <a:normAutofit/>
          </a:bodyPr>
          <a:lstStyle/>
          <a:p>
            <a:r>
              <a:rPr lang="en-GB" dirty="0"/>
              <a:t>Tightly coupled to semantic models</a:t>
            </a:r>
          </a:p>
          <a:p>
            <a:r>
              <a:rPr lang="en-GB" dirty="0"/>
              <a:t>Use </a:t>
            </a:r>
            <a:r>
              <a:rPr lang="en-GB" b="1" dirty="0"/>
              <a:t>Enhanced PBIR</a:t>
            </a:r>
            <a:endParaRPr lang="en-GB" dirty="0"/>
          </a:p>
          <a:p>
            <a:pPr lvl="1"/>
            <a:r>
              <a:rPr lang="en-GB" dirty="0"/>
              <a:t>JSON with publicly available schemas</a:t>
            </a:r>
          </a:p>
          <a:p>
            <a:pPr lvl="1"/>
            <a:r>
              <a:rPr lang="en-GB" dirty="0"/>
              <a:t>Separate files per visual</a:t>
            </a:r>
          </a:p>
          <a:p>
            <a:pPr lvl="1"/>
            <a:r>
              <a:rPr lang="en-GB" dirty="0"/>
              <a:t>Enables scripting and programmatic access</a:t>
            </a:r>
          </a:p>
          <a:p>
            <a:pPr lvl="1"/>
            <a:r>
              <a:rPr lang="en-GB" dirty="0"/>
              <a:t>JSON schemas enforce syntax, but not semantics!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13A90-BE58-14F7-F071-7294FFBC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222" y="1390973"/>
            <a:ext cx="4784480" cy="4431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AF5D17-1B3C-B087-5F11-5AFB30E13ABA}"/>
              </a:ext>
            </a:extLst>
          </p:cNvPr>
          <p:cNvSpPr txBox="1"/>
          <p:nvPr/>
        </p:nvSpPr>
        <p:spPr>
          <a:xfrm rot="440287">
            <a:off x="421094" y="5004900"/>
            <a:ext cx="5575721" cy="1200329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>
                <a:latin typeface="Segoe Print" panose="02000600000000000000" pitchFamily="2" charset="0"/>
              </a:rPr>
              <a:t>Dear Santa.</a:t>
            </a:r>
            <a:br>
              <a:rPr lang="en-GB" sz="2400" dirty="0">
                <a:latin typeface="Segoe Print" panose="02000600000000000000" pitchFamily="2" charset="0"/>
              </a:rPr>
            </a:br>
            <a:r>
              <a:rPr lang="en-GB" sz="2400" dirty="0">
                <a:latin typeface="Segoe Print" panose="02000600000000000000" pitchFamily="2" charset="0"/>
              </a:rPr>
              <a:t>All I want for Christmas this year is an API for Enhanced PBIR.</a:t>
            </a:r>
          </a:p>
        </p:txBody>
      </p:sp>
    </p:spTree>
    <p:extLst>
      <p:ext uri="{BB962C8B-B14F-4D97-AF65-F5344CB8AC3E}">
        <p14:creationId xmlns:p14="http://schemas.microsoft.com/office/powerpoint/2010/main" val="426341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B3508A-B49F-4BA0-1397-90F37A2D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62E084-01BF-91C2-44D2-346CEC38A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Breaking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462-4270-8AFB-8391-6BFC8370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Gotcha: PBI Service uses “PBIR-Legacy”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4BC2-90F7-0469-32B9-073F3806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PBI Service writes old JSON format for report/visual metadata</a:t>
            </a:r>
          </a:p>
          <a:p>
            <a:pPr lvl="1"/>
            <a:r>
              <a:rPr lang="en-GB" dirty="0"/>
              <a:t>Horrible to work with programmatically...</a:t>
            </a:r>
          </a:p>
          <a:p>
            <a:r>
              <a:rPr lang="en-GB" dirty="0"/>
              <a:t>Can be upgraded through Power BI Desktop</a:t>
            </a:r>
          </a:p>
          <a:p>
            <a:r>
              <a:rPr lang="en-GB" dirty="0"/>
              <a:t>PBI Service works fine with enhanced PBIR from git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E493C-07F5-E120-9026-6C038BFD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4" y="3783968"/>
            <a:ext cx="10416988" cy="24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69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CA11-BA6A-417D-2FE0-03C35F87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and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F8392-0A47-B9AE-6A79-F5B632B99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0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053A-350E-5437-1130-A8375608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EFE7-C572-698D-7C2E-EF167150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Option 1: Fabric Deployment Pipelines</a:t>
            </a:r>
          </a:p>
          <a:p>
            <a:r>
              <a:rPr lang="en-GB" dirty="0"/>
              <a:t>Option 2: Fabric Git integration</a:t>
            </a:r>
          </a:p>
          <a:p>
            <a:r>
              <a:rPr lang="en-GB" dirty="0"/>
              <a:t>Option 3: Fabric REST APIs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 of the above can be orchestrated in Azure DevOps / GitHub actions CI/CD pipelines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https://learn.microsoft.com/en-us/fabric/cicd/manage-deployment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33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EB9B-1F65-AD71-E3A4-9B508359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 1: Fabric Deployment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22969-3A54-6489-EC05-89C1216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Easy to set up and use – even if you’re not using git</a:t>
            </a:r>
          </a:p>
          <a:p>
            <a:r>
              <a:rPr lang="en-GB" dirty="0"/>
              <a:t>Some flexibility with deployment rules, </a:t>
            </a:r>
            <a:r>
              <a:rPr lang="en-GB" dirty="0" err="1"/>
              <a:t>autobinding</a:t>
            </a:r>
            <a:r>
              <a:rPr lang="en-GB" dirty="0"/>
              <a:t>, pairing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D53FE-40DC-3F4E-FA9A-5EBD35A1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5" y="4378362"/>
            <a:ext cx="4724412" cy="2251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Diagram showing the flow of Git based deployment using deployment pipelines.">
            <a:extLst>
              <a:ext uri="{FF2B5EF4-FFF2-40B4-BE49-F238E27FC236}">
                <a16:creationId xmlns:a16="http://schemas.microsoft.com/office/drawing/2014/main" id="{BFE09301-B76E-F776-392E-BBAFE221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10" y="3035112"/>
            <a:ext cx="6952005" cy="3050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1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11F5-5D3D-5E75-DD4F-E06E48AA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 2: Fabric Git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09B8-638E-8284-89A3-5AC2C5B29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as the single source of truth</a:t>
            </a:r>
          </a:p>
          <a:p>
            <a:r>
              <a:rPr lang="en-GB" dirty="0"/>
              <a:t>Requires a suitable branching strategy</a:t>
            </a:r>
          </a:p>
          <a:p>
            <a:r>
              <a:rPr lang="en-GB" dirty="0"/>
              <a:t>Least flexible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EE7A4-2969-59C3-967B-073751E9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8" y="4641327"/>
            <a:ext cx="7518666" cy="197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Diagram showing how the Git based deployment works.">
            <a:extLst>
              <a:ext uri="{FF2B5EF4-FFF2-40B4-BE49-F238E27FC236}">
                <a16:creationId xmlns:a16="http://schemas.microsoft.com/office/drawing/2014/main" id="{EB6C68B9-ABF5-808E-F38A-29DD5D47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36" y="3313354"/>
            <a:ext cx="7031660" cy="2761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5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word on a black background&#10;&#10;Description automatically generated">
            <a:extLst>
              <a:ext uri="{FF2B5EF4-FFF2-40B4-BE49-F238E27FC236}">
                <a16:creationId xmlns:a16="http://schemas.microsoft.com/office/drawing/2014/main" id="{931740CA-3FA7-198D-6774-6EF2CBF2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31" y="306208"/>
            <a:ext cx="2377437" cy="800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A9B1-5D1E-8EDA-B18E-C71ACCC8B10D}"/>
              </a:ext>
            </a:extLst>
          </p:cNvPr>
          <p:cNvSpPr txBox="1"/>
          <p:nvPr/>
        </p:nvSpPr>
        <p:spPr>
          <a:xfrm>
            <a:off x="4845580" y="381163"/>
            <a:ext cx="585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ACEE"/>
                </a:solidFill>
              </a:rPr>
              <a:t>The official event app for the </a:t>
            </a:r>
          </a:p>
          <a:p>
            <a:r>
              <a:rPr lang="en-US" sz="2400" b="1" dirty="0">
                <a:solidFill>
                  <a:srgbClr val="2DACEE"/>
                </a:solidFill>
              </a:rPr>
              <a:t>Microsoft Fabric Community Conference</a:t>
            </a:r>
          </a:p>
        </p:txBody>
      </p:sp>
      <p:pic>
        <p:nvPicPr>
          <p:cNvPr id="10" name="Picture 9" descr="A close up of text&#10;&#10;Description automatically generated">
            <a:extLst>
              <a:ext uri="{FF2B5EF4-FFF2-40B4-BE49-F238E27FC236}">
                <a16:creationId xmlns:a16="http://schemas.microsoft.com/office/drawing/2014/main" id="{34675047-E99F-4D05-6007-135C03473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70"/>
          <a:stretch/>
        </p:blipFill>
        <p:spPr>
          <a:xfrm>
            <a:off x="4664568" y="2575774"/>
            <a:ext cx="5384800" cy="2331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3281-4B28-3D3B-28E9-492E065C17A1}"/>
              </a:ext>
            </a:extLst>
          </p:cNvPr>
          <p:cNvSpPr/>
          <p:nvPr/>
        </p:nvSpPr>
        <p:spPr>
          <a:xfrm>
            <a:off x="5736303" y="5113002"/>
            <a:ext cx="2408350" cy="1055978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</a:ln>
                <a:solidFill>
                  <a:schemeClr val="bg1"/>
                </a:solidFill>
              </a:rPr>
              <a:t>Event Invitation Code: FABCON2025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0C10F-0FBD-0FA6-FD4F-18D769F87D12}"/>
              </a:ext>
            </a:extLst>
          </p:cNvPr>
          <p:cNvSpPr txBox="1"/>
          <p:nvPr/>
        </p:nvSpPr>
        <p:spPr>
          <a:xfrm>
            <a:off x="4664568" y="2114109"/>
            <a:ext cx="43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 the event app to access:</a:t>
            </a:r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5FB488C4-202E-95BC-97D7-7761D5605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82" y="1405398"/>
            <a:ext cx="2883983" cy="46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3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FCE9-DB2B-5311-3D7A-367D2F97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 3: Fabric REST APIs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34C34-EEDC-9FD7-AEB6-F04FEF3E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Trunk-based development (i.e. one main/primary branch)</a:t>
            </a:r>
          </a:p>
          <a:p>
            <a:r>
              <a:rPr lang="en-US" dirty="0"/>
              <a:t>Explicit release pipeline in your CI/CD tool (can be PowerShell or Python)</a:t>
            </a:r>
          </a:p>
          <a:p>
            <a:r>
              <a:rPr lang="en-US" dirty="0"/>
              <a:t>Allows custom build/deployment scripts, etc.</a:t>
            </a:r>
          </a:p>
        </p:txBody>
      </p:sp>
      <p:pic>
        <p:nvPicPr>
          <p:cNvPr id="4098" name="Picture 2" descr="Diagram showing the flow of Git based deployment using build environments.">
            <a:extLst>
              <a:ext uri="{FF2B5EF4-FFF2-40B4-BE49-F238E27FC236}">
                <a16:creationId xmlns:a16="http://schemas.microsoft.com/office/drawing/2014/main" id="{08C5B964-F46F-1A75-97C5-1BD8901B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16" y="3580075"/>
            <a:ext cx="7439194" cy="2965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58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1CBF-81E8-C1A7-0C2E-4929853F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development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62DF1-9E2D-8EDA-460B-E4670BDD8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(At least) one workspace per developer</a:t>
            </a:r>
            <a:endParaRPr lang="en-US" dirty="0"/>
          </a:p>
          <a:p>
            <a:r>
              <a:rPr lang="en-US" dirty="0"/>
              <a:t>Dev workspaces should </a:t>
            </a:r>
            <a:r>
              <a:rPr lang="en-US" b="1" dirty="0"/>
              <a:t>not</a:t>
            </a:r>
            <a:r>
              <a:rPr lang="en-US" dirty="0"/>
              <a:t> share capacity with Prod</a:t>
            </a:r>
          </a:p>
          <a:p>
            <a:r>
              <a:rPr lang="en-US" dirty="0"/>
              <a:t>Set up branch policies / quality gates / build validation</a:t>
            </a:r>
          </a:p>
        </p:txBody>
      </p:sp>
      <p:pic>
        <p:nvPicPr>
          <p:cNvPr id="5122" name="Picture 2" descr="Diagram showing workflow of DevOps pipeline.">
            <a:extLst>
              <a:ext uri="{FF2B5EF4-FFF2-40B4-BE49-F238E27FC236}">
                <a16:creationId xmlns:a16="http://schemas.microsoft.com/office/drawing/2014/main" id="{ACBB5B48-0D2D-ED0F-678F-60A75405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28" y="3017160"/>
            <a:ext cx="7051189" cy="339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0EA3C-B0B4-431A-4C06-0EEB6ABA0743}"/>
              </a:ext>
            </a:extLst>
          </p:cNvPr>
          <p:cNvSpPr txBox="1"/>
          <p:nvPr/>
        </p:nvSpPr>
        <p:spPr>
          <a:xfrm>
            <a:off x="2256416" y="6475221"/>
            <a:ext cx="9935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https://learn.microsoft.com/en-us/power-bi/developer/projects/projects-build-pipelines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299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025B-CB76-AD0F-62EB-70AC44FC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4F4BC-0592-6A7C-F23B-54587954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 Power BI development finally possible!</a:t>
            </a:r>
          </a:p>
          <a:p>
            <a:pPr lvl="1"/>
            <a:r>
              <a:rPr lang="en-GB" dirty="0"/>
              <a:t>Thanks to PBIP (TMDL + Enhanced PBIR)!</a:t>
            </a:r>
          </a:p>
          <a:p>
            <a:pPr lvl="1"/>
            <a:r>
              <a:rPr lang="en-GB" dirty="0"/>
              <a:t>Power BI artefacts integrate better with version control</a:t>
            </a:r>
          </a:p>
          <a:p>
            <a:pPr lvl="1"/>
            <a:r>
              <a:rPr lang="en-GB" dirty="0"/>
              <a:t>Enables more collaboration, quality gates</a:t>
            </a:r>
          </a:p>
          <a:p>
            <a:pPr lvl="1"/>
            <a:r>
              <a:rPr lang="en-GB" dirty="0"/>
              <a:t>More, better support for external tools</a:t>
            </a:r>
          </a:p>
          <a:p>
            <a:pPr lvl="1"/>
            <a:r>
              <a:rPr lang="en-GB" dirty="0"/>
              <a:t>More productive development</a:t>
            </a:r>
          </a:p>
          <a:p>
            <a:pPr lvl="1"/>
            <a:r>
              <a:rPr lang="en-GB" dirty="0"/>
              <a:t>More deployment options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52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7703-0A0E-D77A-CD71-9230B06E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Scripts used in demos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E2693-55B1-CD25-855A-4E705C25E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973"/>
            <a:ext cx="10948792" cy="4785990"/>
          </a:xfrm>
        </p:spPr>
        <p:txBody>
          <a:bodyPr/>
          <a:lstStyle/>
          <a:p>
            <a:r>
              <a:rPr lang="en-US" dirty="0"/>
              <a:t>C# script for generating measure descriptions through Open AI</a:t>
            </a:r>
          </a:p>
          <a:p>
            <a:r>
              <a:rPr lang="en-US" dirty="0"/>
              <a:t>C# script for validating measure references in Power BI reports (enhanced PBIR) </a:t>
            </a:r>
          </a:p>
          <a:p>
            <a:r>
              <a:rPr lang="en-US" dirty="0" err="1"/>
              <a:t>Yaml</a:t>
            </a:r>
            <a:r>
              <a:rPr lang="en-US" dirty="0"/>
              <a:t> definition of Azure DevOps pipeline that:</a:t>
            </a:r>
          </a:p>
          <a:p>
            <a:pPr lvl="1"/>
            <a:r>
              <a:rPr lang="en-US" dirty="0"/>
              <a:t>Downloads Tabular Editor 2</a:t>
            </a:r>
          </a:p>
          <a:p>
            <a:pPr lvl="1"/>
            <a:r>
              <a:rPr lang="en-US" dirty="0"/>
              <a:t>Runs the C# script to validate measure references in reports</a:t>
            </a:r>
          </a:p>
          <a:p>
            <a:pPr lvl="1"/>
            <a:r>
              <a:rPr lang="en-US" dirty="0"/>
              <a:t>Runs the Best Practice Analyzer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https://github.com/TabularEditor/Scripts/tree/master/Demos/FabCon%202025</a:t>
            </a:r>
            <a:r>
              <a:rPr lang="en-US" sz="24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8778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5D6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189463"/>
            <a:ext cx="8229600" cy="42672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7200" b="0" i="1" dirty="0"/>
              <a:t>We really want to hear from YOU!</a:t>
            </a:r>
            <a:endParaRPr lang="en-US" sz="7200" b="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7200" b="0" i="1" dirty="0"/>
              <a:t>In the pursuit of making next year’s Microsoft Fabric Community Conference even better, we want to hear your feedback about this session.</a:t>
            </a:r>
            <a:endParaRPr lang="en-US" sz="7200" b="0" dirty="0"/>
          </a:p>
          <a:p>
            <a:pPr marL="0" indent="0">
              <a:lnSpc>
                <a:spcPct val="120000"/>
              </a:lnSpc>
              <a:buNone/>
            </a:pPr>
            <a:endParaRPr lang="en-US" sz="7200" b="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7200" i="1" dirty="0"/>
              <a:t>Here’s How -</a:t>
            </a:r>
            <a:endParaRPr lang="en-US" sz="720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Simply go to the </a:t>
            </a:r>
            <a:r>
              <a:rPr lang="en-US" sz="7200" b="0" i="1" dirty="0" err="1"/>
              <a:t>Whova</a:t>
            </a:r>
            <a:r>
              <a:rPr lang="en-US" sz="7200" b="0" i="1" dirty="0"/>
              <a:t> App on your smartphone</a:t>
            </a:r>
            <a:endParaRPr lang="en-US" sz="7200" b="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Scroll down on the Microsoft Fabric Community Conference Homepage to ‘Additional Resources’ to click “Surveys’.</a:t>
            </a:r>
            <a:endParaRPr lang="en-US" sz="7200" b="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Click Session Feedback.</a:t>
            </a:r>
            <a:endParaRPr lang="en-US" sz="7200" b="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Scroll down to find this session title.</a:t>
            </a:r>
            <a:endParaRPr lang="en-US" sz="7200" b="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Complete the session feedback survey.</a:t>
            </a:r>
            <a:endParaRPr lang="en-US" sz="7200" b="0" dirty="0"/>
          </a:p>
          <a:p>
            <a:pPr>
              <a:lnSpc>
                <a:spcPct val="120000"/>
              </a:lnSpc>
            </a:pPr>
            <a:r>
              <a:rPr lang="en-US" sz="7200" b="0" i="1" dirty="0"/>
              <a:t>Finally, click ‘Submit’</a:t>
            </a:r>
            <a:endParaRPr lang="en-US" sz="7200" b="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7200" b="0" i="1" dirty="0"/>
              <a:t>It’s just that easy!</a:t>
            </a:r>
            <a:endParaRPr lang="en-US" sz="7200" b="0" dirty="0"/>
          </a:p>
          <a:p>
            <a:endParaRPr lang="en-US" sz="2133" dirty="0"/>
          </a:p>
        </p:txBody>
      </p:sp>
      <p:pic>
        <p:nvPicPr>
          <p:cNvPr id="9" name="Picture 8" descr="A screenshot of a survey&#10;&#10;Description automatically generated">
            <a:extLst>
              <a:ext uri="{FF2B5EF4-FFF2-40B4-BE49-F238E27FC236}">
                <a16:creationId xmlns:a16="http://schemas.microsoft.com/office/drawing/2014/main" id="{02F81A19-77B9-D000-EEAC-62CA721B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8" y="1129828"/>
            <a:ext cx="2617872" cy="50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94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8590-9329-1571-6C0E-53F5E46B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6856"/>
          </a:xfrm>
        </p:spPr>
        <p:txBody>
          <a:bodyPr>
            <a:normAutofit/>
          </a:bodyPr>
          <a:lstStyle/>
          <a:p>
            <a:r>
              <a:rPr lang="en-GB" dirty="0"/>
              <a:t>Ultimate Productivity for Semantic Models in Fabric Workspaces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6D568-7C43-2744-0DD1-5AA697E9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619"/>
            <a:ext cx="10515600" cy="4251344"/>
          </a:xfrm>
        </p:spPr>
        <p:txBody>
          <a:bodyPr>
            <a:normAutofit/>
          </a:bodyPr>
          <a:lstStyle/>
          <a:p>
            <a:r>
              <a:rPr lang="en-GB" sz="2400" b="1" dirty="0"/>
              <a:t>Daniel Otykier</a:t>
            </a:r>
          </a:p>
          <a:p>
            <a:r>
              <a:rPr lang="en-GB" sz="2400" dirty="0"/>
              <a:t>Former Data and Analytics consultant</a:t>
            </a:r>
          </a:p>
          <a:p>
            <a:r>
              <a:rPr lang="en-GB" sz="2400" dirty="0"/>
              <a:t>CTO of Tabular Editor </a:t>
            </a:r>
            <a:r>
              <a:rPr lang="en-GB" sz="2400" dirty="0" err="1"/>
              <a:t>ApS</a:t>
            </a:r>
            <a:endParaRPr lang="en-GB" sz="2400" dirty="0"/>
          </a:p>
          <a:p>
            <a:r>
              <a:rPr lang="en-GB" sz="2400" dirty="0"/>
              <a:t>Microsoft MVP and Power BI Contributor</a:t>
            </a:r>
            <a:endParaRPr lang="en-US" sz="2400" dirty="0"/>
          </a:p>
        </p:txBody>
      </p:sp>
      <p:pic>
        <p:nvPicPr>
          <p:cNvPr id="1026" name="Picture 2" descr="Why Tabular Editor is a must for Power BI developers | by Elias Nordlinder  | Medium">
            <a:extLst>
              <a:ext uri="{FF2B5EF4-FFF2-40B4-BE49-F238E27FC236}">
                <a16:creationId xmlns:a16="http://schemas.microsoft.com/office/drawing/2014/main" id="{556B2979-746C-12F1-34EE-04A0700B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31" y="40012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TabularEditor/TabularEditor: This is the code repository and issue  tracker for Tabular Editor 2.X (free, open-source version). This repository  is being maintained by Daniel Otykier.">
            <a:extLst>
              <a:ext uri="{FF2B5EF4-FFF2-40B4-BE49-F238E27FC236}">
                <a16:creationId xmlns:a16="http://schemas.microsoft.com/office/drawing/2014/main" id="{2DFA21E6-4625-92E7-063B-7238DF05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37" y="40012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ut being a Microsoft MVP – and what it means to me | TopQore Blog">
            <a:extLst>
              <a:ext uri="{FF2B5EF4-FFF2-40B4-BE49-F238E27FC236}">
                <a16:creationId xmlns:a16="http://schemas.microsoft.com/office/drawing/2014/main" id="{71E05F06-B692-2A36-A15A-015F64F3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99" y="4728593"/>
            <a:ext cx="2438400" cy="9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54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60FE-1E0E-8737-0D99-2C1AECF5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AF64-32EE-5401-50D6-EE5A412DB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Semantic model development through the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1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6184-DA52-E0D4-A03F-031E4C9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very </a:t>
            </a:r>
            <a:r>
              <a:rPr lang="en-GB" dirty="0"/>
              <a:t>early days (2000-2012)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EEC1-38EE-C627-1FE0-AE0AEFA50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973"/>
            <a:ext cx="5003202" cy="4785990"/>
          </a:xfrm>
        </p:spPr>
        <p:txBody>
          <a:bodyPr/>
          <a:lstStyle/>
          <a:p>
            <a:r>
              <a:rPr lang="en-GB" dirty="0"/>
              <a:t>SQL Server Analysis Services</a:t>
            </a:r>
          </a:p>
          <a:p>
            <a:r>
              <a:rPr lang="en-GB" dirty="0"/>
              <a:t>“Cubes”, “Multidimensional models”</a:t>
            </a:r>
          </a:p>
          <a:p>
            <a:r>
              <a:rPr lang="en-GB" dirty="0"/>
              <a:t>“MOLAP / ROLAP / HOLAP”</a:t>
            </a:r>
          </a:p>
          <a:p>
            <a:r>
              <a:rPr lang="en-GB" dirty="0"/>
              <a:t>Was version control even invented back then?!?</a:t>
            </a:r>
            <a:endParaRPr lang="en-US" dirty="0"/>
          </a:p>
        </p:txBody>
      </p:sp>
      <p:pic>
        <p:nvPicPr>
          <p:cNvPr id="2050" name="Picture 2" descr="A snapshot of a multidimensional cube of gene expression data... | Download  Scientific Diagram">
            <a:extLst>
              <a:ext uri="{FF2B5EF4-FFF2-40B4-BE49-F238E27FC236}">
                <a16:creationId xmlns:a16="http://schemas.microsoft.com/office/drawing/2014/main" id="{BABE0EC0-B6F1-42B4-C0DA-ED0415BE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30" y="1197244"/>
            <a:ext cx="59150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drawing of a face&#10;&#10;AI-generated content may be incorrect.">
            <a:extLst>
              <a:ext uri="{FF2B5EF4-FFF2-40B4-BE49-F238E27FC236}">
                <a16:creationId xmlns:a16="http://schemas.microsoft.com/office/drawing/2014/main" id="{855A6347-D490-D2E4-EA8F-A0862E22C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61" y="4324574"/>
            <a:ext cx="2150610" cy="23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76DE-475D-4233-17DD-C6E6AC3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early days (2012-2016)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1D04-7344-90E2-0701-4FA2009EE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“Tabular models” (</a:t>
            </a:r>
            <a:r>
              <a:rPr lang="en-GB" dirty="0" err="1"/>
              <a:t>VertiPaq</a:t>
            </a:r>
            <a:r>
              <a:rPr lang="en-GB" dirty="0"/>
              <a:t>)</a:t>
            </a:r>
          </a:p>
          <a:p>
            <a:r>
              <a:rPr lang="en-GB" dirty="0"/>
              <a:t>XMLA based model metadata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31CDE4-953B-FD27-0DA4-723D97EF9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7"/>
          <a:stretch/>
        </p:blipFill>
        <p:spPr bwMode="auto">
          <a:xfrm>
            <a:off x="926056" y="2720350"/>
            <a:ext cx="5642386" cy="3557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Yao ming - heck no Blank Template - Imgflip">
            <a:extLst>
              <a:ext uri="{FF2B5EF4-FFF2-40B4-BE49-F238E27FC236}">
                <a16:creationId xmlns:a16="http://schemas.microsoft.com/office/drawing/2014/main" id="{1E55913D-ED3C-16CB-AAE3-38A3C760D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48123" r="50000" b="3059"/>
          <a:stretch/>
        </p:blipFill>
        <p:spPr bwMode="auto">
          <a:xfrm>
            <a:off x="8444752" y="2720350"/>
            <a:ext cx="2599765" cy="33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5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SAS Tabular Model (Parte 2) – Importar de PowerPivot a SSAS Tabular Model  – BLOG DE JORGE MUCHAYPIÑA">
            <a:extLst>
              <a:ext uri="{FF2B5EF4-FFF2-40B4-BE49-F238E27FC236}">
                <a16:creationId xmlns:a16="http://schemas.microsoft.com/office/drawing/2014/main" id="{CCBCCFBF-4A91-3197-357F-DDCA4ECE8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5" t="38626" r="1750" b="22621"/>
          <a:stretch/>
        </p:blipFill>
        <p:spPr bwMode="auto">
          <a:xfrm rot="120000">
            <a:off x="4525381" y="2061697"/>
            <a:ext cx="3141234" cy="25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F3A1C-515B-653F-7A55-A5B2AB94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Old Way™</a:t>
            </a:r>
            <a:endParaRPr lang="en-US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10489943-F765-F192-DBE1-22F1BCADD0BF}"/>
              </a:ext>
            </a:extLst>
          </p:cNvPr>
          <p:cNvSpPr/>
          <p:nvPr/>
        </p:nvSpPr>
        <p:spPr>
          <a:xfrm>
            <a:off x="7013331" y="940095"/>
            <a:ext cx="2619487" cy="918515"/>
          </a:xfrm>
          <a:prstGeom prst="wedgeEllipseCallout">
            <a:avLst>
              <a:gd name="adj1" fmla="val 14280"/>
              <a:gd name="adj2" fmla="val 935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 I have the latest version?</a:t>
            </a: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57A1C41-5F6F-516D-D8E6-74B54157BB12}"/>
              </a:ext>
            </a:extLst>
          </p:cNvPr>
          <p:cNvSpPr/>
          <p:nvPr/>
        </p:nvSpPr>
        <p:spPr>
          <a:xfrm>
            <a:off x="1306278" y="1560137"/>
            <a:ext cx="2619487" cy="1130347"/>
          </a:xfrm>
          <a:prstGeom prst="wedgeEllipseCallout">
            <a:avLst>
              <a:gd name="adj1" fmla="val 32350"/>
              <a:gd name="adj2" fmla="val 751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Who overwrote my measures again?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CB4F431-78D9-11DC-9AE0-B884F4F2D8E4}"/>
              </a:ext>
            </a:extLst>
          </p:cNvPr>
          <p:cNvSpPr/>
          <p:nvPr/>
        </p:nvSpPr>
        <p:spPr>
          <a:xfrm>
            <a:off x="528661" y="4135020"/>
            <a:ext cx="2619487" cy="1130347"/>
          </a:xfrm>
          <a:prstGeom prst="wedgeEllipseCallout">
            <a:avLst>
              <a:gd name="adj1" fmla="val 30091"/>
              <a:gd name="adj2" fmla="val 675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Why is this report broken in prod?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1478A-1641-72D4-4303-B5FE22D835B5}"/>
              </a:ext>
            </a:extLst>
          </p:cNvPr>
          <p:cNvSpPr txBox="1"/>
          <p:nvPr/>
        </p:nvSpPr>
        <p:spPr>
          <a:xfrm>
            <a:off x="5295810" y="4411669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Tabular model</a:t>
            </a:r>
            <a:endParaRPr lang="en-US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DED739A-A3CA-A214-C1E7-67BA3DB5E897}"/>
              </a:ext>
            </a:extLst>
          </p:cNvPr>
          <p:cNvSpPr/>
          <p:nvPr/>
        </p:nvSpPr>
        <p:spPr>
          <a:xfrm>
            <a:off x="8569604" y="3778086"/>
            <a:ext cx="2619487" cy="918515"/>
          </a:xfrm>
          <a:prstGeom prst="wedgeEllipseCallout">
            <a:avLst>
              <a:gd name="adj1" fmla="val -15289"/>
              <a:gd name="adj2" fmla="val 1029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Where did my changes go?</a:t>
            </a:r>
            <a:endParaRPr lang="en-US" dirty="0"/>
          </a:p>
        </p:txBody>
      </p:sp>
      <p:pic>
        <p:nvPicPr>
          <p:cNvPr id="14" name="Graphic 13" descr="Programmer male outline">
            <a:extLst>
              <a:ext uri="{FF2B5EF4-FFF2-40B4-BE49-F238E27FC236}">
                <a16:creationId xmlns:a16="http://schemas.microsoft.com/office/drawing/2014/main" id="{91A40D18-E260-3B18-84C1-35CCC2954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2593" y="2943111"/>
            <a:ext cx="1568824" cy="1568824"/>
          </a:xfrm>
          <a:prstGeom prst="rect">
            <a:avLst/>
          </a:prstGeom>
        </p:spPr>
      </p:pic>
      <p:pic>
        <p:nvPicPr>
          <p:cNvPr id="15" name="Graphic 14" descr="Programmer male outline">
            <a:extLst>
              <a:ext uri="{FF2B5EF4-FFF2-40B4-BE49-F238E27FC236}">
                <a16:creationId xmlns:a16="http://schemas.microsoft.com/office/drawing/2014/main" id="{FC240BD2-8474-7710-D533-535C72363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0104" y="5085675"/>
            <a:ext cx="1568824" cy="1568824"/>
          </a:xfrm>
          <a:prstGeom prst="rect">
            <a:avLst/>
          </a:prstGeom>
        </p:spPr>
      </p:pic>
      <p:pic>
        <p:nvPicPr>
          <p:cNvPr id="17" name="Graphic 16" descr="Programmer female outline">
            <a:extLst>
              <a:ext uri="{FF2B5EF4-FFF2-40B4-BE49-F238E27FC236}">
                <a16:creationId xmlns:a16="http://schemas.microsoft.com/office/drawing/2014/main" id="{41287F56-A649-291A-4342-47B9D572D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2000" y="2165278"/>
            <a:ext cx="1568823" cy="156882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D497842-00A6-102D-32B6-5F54638E4026}"/>
              </a:ext>
            </a:extLst>
          </p:cNvPr>
          <p:cNvSpPr/>
          <p:nvPr/>
        </p:nvSpPr>
        <p:spPr>
          <a:xfrm>
            <a:off x="2814210" y="5127259"/>
            <a:ext cx="1038360" cy="1263601"/>
          </a:xfrm>
          <a:custGeom>
            <a:avLst/>
            <a:gdLst>
              <a:gd name="connsiteX0" fmla="*/ 723906 w 1038360"/>
              <a:gd name="connsiteY0" fmla="*/ 719056 h 1263601"/>
              <a:gd name="connsiteX1" fmla="*/ 933361 w 1038360"/>
              <a:gd name="connsiteY1" fmla="*/ 829609 h 1263601"/>
              <a:gd name="connsiteX2" fmla="*/ 976683 w 1038360"/>
              <a:gd name="connsiteY2" fmla="*/ 915535 h 1263601"/>
              <a:gd name="connsiteX3" fmla="*/ 1005396 w 1038360"/>
              <a:gd name="connsiteY3" fmla="*/ 1144698 h 1263601"/>
              <a:gd name="connsiteX4" fmla="*/ 985377 w 1038360"/>
              <a:gd name="connsiteY4" fmla="*/ 1190243 h 1263601"/>
              <a:gd name="connsiteX5" fmla="*/ 911315 w 1038360"/>
              <a:gd name="connsiteY5" fmla="*/ 1228385 h 1263601"/>
              <a:gd name="connsiteX6" fmla="*/ 911315 w 1038360"/>
              <a:gd name="connsiteY6" fmla="*/ 1263601 h 1263601"/>
              <a:gd name="connsiteX7" fmla="*/ 1003663 w 1038360"/>
              <a:gd name="connsiteY7" fmla="*/ 1217239 h 1263601"/>
              <a:gd name="connsiteX8" fmla="*/ 1037704 w 1038360"/>
              <a:gd name="connsiteY8" fmla="*/ 1140759 h 1263601"/>
              <a:gd name="connsiteX9" fmla="*/ 1009367 w 1038360"/>
              <a:gd name="connsiteY9" fmla="*/ 913983 h 1263601"/>
              <a:gd name="connsiteX10" fmla="*/ 954605 w 1038360"/>
              <a:gd name="connsiteY10" fmla="*/ 804688 h 1263601"/>
              <a:gd name="connsiteX11" fmla="*/ 809897 w 1038360"/>
              <a:gd name="connsiteY11" fmla="*/ 718501 h 1263601"/>
              <a:gd name="connsiteX12" fmla="*/ 813329 w 1038360"/>
              <a:gd name="connsiteY12" fmla="*/ 304282 h 1263601"/>
              <a:gd name="connsiteX13" fmla="*/ 803622 w 1038360"/>
              <a:gd name="connsiteY13" fmla="*/ 221527 h 1263601"/>
              <a:gd name="connsiteX14" fmla="*/ 647622 w 1038360"/>
              <a:gd name="connsiteY14" fmla="*/ 30604 h 1263601"/>
              <a:gd name="connsiteX15" fmla="*/ 608859 w 1038360"/>
              <a:gd name="connsiteY15" fmla="*/ 33873 h 1263601"/>
              <a:gd name="connsiteX16" fmla="*/ 607029 w 1038360"/>
              <a:gd name="connsiteY16" fmla="*/ 35180 h 1263601"/>
              <a:gd name="connsiteX17" fmla="*/ 599790 w 1038360"/>
              <a:gd name="connsiteY17" fmla="*/ 25065 h 1263601"/>
              <a:gd name="connsiteX18" fmla="*/ 567547 w 1038360"/>
              <a:gd name="connsiteY18" fmla="*/ 4376 h 1263601"/>
              <a:gd name="connsiteX19" fmla="*/ 326945 w 1038360"/>
              <a:gd name="connsiteY19" fmla="*/ 70822 h 1263601"/>
              <a:gd name="connsiteX20" fmla="*/ 225936 w 1038360"/>
              <a:gd name="connsiteY20" fmla="*/ 300164 h 1263601"/>
              <a:gd name="connsiteX21" fmla="*/ 228550 w 1038360"/>
              <a:gd name="connsiteY21" fmla="*/ 718517 h 1263601"/>
              <a:gd name="connsiteX22" fmla="*/ 83712 w 1038360"/>
              <a:gd name="connsiteY22" fmla="*/ 804770 h 1263601"/>
              <a:gd name="connsiteX23" fmla="*/ 28934 w 1038360"/>
              <a:gd name="connsiteY23" fmla="*/ 914064 h 1263601"/>
              <a:gd name="connsiteX24" fmla="*/ 630 w 1038360"/>
              <a:gd name="connsiteY24" fmla="*/ 1140955 h 1263601"/>
              <a:gd name="connsiteX25" fmla="*/ 34703 w 1038360"/>
              <a:gd name="connsiteY25" fmla="*/ 1217223 h 1263601"/>
              <a:gd name="connsiteX26" fmla="*/ 126904 w 1038360"/>
              <a:gd name="connsiteY26" fmla="*/ 1263585 h 1263601"/>
              <a:gd name="connsiteX27" fmla="*/ 126904 w 1038360"/>
              <a:gd name="connsiteY27" fmla="*/ 1228352 h 1263601"/>
              <a:gd name="connsiteX28" fmla="*/ 53055 w 1038360"/>
              <a:gd name="connsiteY28" fmla="*/ 1190226 h 1263601"/>
              <a:gd name="connsiteX29" fmla="*/ 33020 w 1038360"/>
              <a:gd name="connsiteY29" fmla="*/ 1144861 h 1263601"/>
              <a:gd name="connsiteX30" fmla="*/ 61536 w 1038360"/>
              <a:gd name="connsiteY30" fmla="*/ 917218 h 1263601"/>
              <a:gd name="connsiteX31" fmla="*/ 61667 w 1038360"/>
              <a:gd name="connsiteY31" fmla="*/ 915584 h 1263601"/>
              <a:gd name="connsiteX32" fmla="*/ 104924 w 1038360"/>
              <a:gd name="connsiteY32" fmla="*/ 829658 h 1263601"/>
              <a:gd name="connsiteX33" fmla="*/ 314313 w 1038360"/>
              <a:gd name="connsiteY33" fmla="*/ 719056 h 1263601"/>
              <a:gd name="connsiteX34" fmla="*/ 519110 w 1038360"/>
              <a:gd name="connsiteY34" fmla="*/ 768082 h 1263601"/>
              <a:gd name="connsiteX35" fmla="*/ 723906 w 1038360"/>
              <a:gd name="connsiteY35" fmla="*/ 719056 h 1263601"/>
              <a:gd name="connsiteX36" fmla="*/ 300782 w 1038360"/>
              <a:gd name="connsiteY36" fmla="*/ 689330 h 1263601"/>
              <a:gd name="connsiteX37" fmla="*/ 261153 w 1038360"/>
              <a:gd name="connsiteY37" fmla="*/ 704643 h 1263601"/>
              <a:gd name="connsiteX38" fmla="*/ 258620 w 1038360"/>
              <a:gd name="connsiteY38" fmla="*/ 299952 h 1263601"/>
              <a:gd name="connsiteX39" fmla="*/ 348141 w 1038360"/>
              <a:gd name="connsiteY39" fmla="*/ 95678 h 1263601"/>
              <a:gd name="connsiteX40" fmla="*/ 561795 w 1038360"/>
              <a:gd name="connsiteY40" fmla="*/ 36602 h 1263601"/>
              <a:gd name="connsiteX41" fmla="*/ 573136 w 1038360"/>
              <a:gd name="connsiteY41" fmla="*/ 44119 h 1263601"/>
              <a:gd name="connsiteX42" fmla="*/ 589854 w 1038360"/>
              <a:gd name="connsiteY42" fmla="*/ 67488 h 1263601"/>
              <a:gd name="connsiteX43" fmla="*/ 612618 w 1038360"/>
              <a:gd name="connsiteY43" fmla="*/ 71296 h 1263601"/>
              <a:gd name="connsiteX44" fmla="*/ 627734 w 1038360"/>
              <a:gd name="connsiteY44" fmla="*/ 60526 h 1263601"/>
              <a:gd name="connsiteX45" fmla="*/ 632964 w 1038360"/>
              <a:gd name="connsiteY45" fmla="*/ 59873 h 1263601"/>
              <a:gd name="connsiteX46" fmla="*/ 772001 w 1038360"/>
              <a:gd name="connsiteY46" fmla="*/ 230155 h 1263601"/>
              <a:gd name="connsiteX47" fmla="*/ 780580 w 1038360"/>
              <a:gd name="connsiteY47" fmla="*/ 304135 h 1263601"/>
              <a:gd name="connsiteX48" fmla="*/ 777312 w 1038360"/>
              <a:gd name="connsiteY48" fmla="*/ 704724 h 1263601"/>
              <a:gd name="connsiteX49" fmla="*/ 738810 w 1038360"/>
              <a:gd name="connsiteY49" fmla="*/ 689821 h 1263601"/>
              <a:gd name="connsiteX50" fmla="*/ 686516 w 1038360"/>
              <a:gd name="connsiteY50" fmla="*/ 668364 h 1263601"/>
              <a:gd name="connsiteX51" fmla="*/ 666187 w 1038360"/>
              <a:gd name="connsiteY51" fmla="*/ 638131 h 1263601"/>
              <a:gd name="connsiteX52" fmla="*/ 666187 w 1038360"/>
              <a:gd name="connsiteY52" fmla="*/ 583582 h 1263601"/>
              <a:gd name="connsiteX53" fmla="*/ 747896 w 1038360"/>
              <a:gd name="connsiteY53" fmla="*/ 408560 h 1263601"/>
              <a:gd name="connsiteX54" fmla="*/ 747896 w 1038360"/>
              <a:gd name="connsiteY54" fmla="*/ 326851 h 1263601"/>
              <a:gd name="connsiteX55" fmla="*/ 698871 w 1038360"/>
              <a:gd name="connsiteY55" fmla="*/ 277825 h 1263601"/>
              <a:gd name="connsiteX56" fmla="*/ 339349 w 1038360"/>
              <a:gd name="connsiteY56" fmla="*/ 277825 h 1263601"/>
              <a:gd name="connsiteX57" fmla="*/ 290323 w 1038360"/>
              <a:gd name="connsiteY57" fmla="*/ 326851 h 1263601"/>
              <a:gd name="connsiteX58" fmla="*/ 290323 w 1038360"/>
              <a:gd name="connsiteY58" fmla="*/ 408560 h 1263601"/>
              <a:gd name="connsiteX59" fmla="*/ 371902 w 1038360"/>
              <a:gd name="connsiteY59" fmla="*/ 583419 h 1263601"/>
              <a:gd name="connsiteX60" fmla="*/ 371902 w 1038360"/>
              <a:gd name="connsiteY60" fmla="*/ 638066 h 1263601"/>
              <a:gd name="connsiteX61" fmla="*/ 351670 w 1038360"/>
              <a:gd name="connsiteY61" fmla="*/ 668396 h 1263601"/>
              <a:gd name="connsiteX62" fmla="*/ 323007 w 1038360"/>
              <a:gd name="connsiteY62" fmla="*/ 408560 h 1263601"/>
              <a:gd name="connsiteX63" fmla="*/ 323007 w 1038360"/>
              <a:gd name="connsiteY63" fmla="*/ 326851 h 1263601"/>
              <a:gd name="connsiteX64" fmla="*/ 339349 w 1038360"/>
              <a:gd name="connsiteY64" fmla="*/ 310509 h 1263601"/>
              <a:gd name="connsiteX65" fmla="*/ 698871 w 1038360"/>
              <a:gd name="connsiteY65" fmla="*/ 310509 h 1263601"/>
              <a:gd name="connsiteX66" fmla="*/ 715212 w 1038360"/>
              <a:gd name="connsiteY66" fmla="*/ 326851 h 1263601"/>
              <a:gd name="connsiteX67" fmla="*/ 715212 w 1038360"/>
              <a:gd name="connsiteY67" fmla="*/ 408560 h 1263601"/>
              <a:gd name="connsiteX68" fmla="*/ 519110 w 1038360"/>
              <a:gd name="connsiteY68" fmla="*/ 604663 h 1263601"/>
              <a:gd name="connsiteX69" fmla="*/ 323007 w 1038360"/>
              <a:gd name="connsiteY69" fmla="*/ 408560 h 1263601"/>
              <a:gd name="connsiteX70" fmla="*/ 519110 w 1038360"/>
              <a:gd name="connsiteY70" fmla="*/ 735398 h 1263601"/>
              <a:gd name="connsiteX71" fmla="*/ 352684 w 1038360"/>
              <a:gd name="connsiteY71" fmla="*/ 703237 h 1263601"/>
              <a:gd name="connsiteX72" fmla="*/ 364123 w 1038360"/>
              <a:gd name="connsiteY72" fmla="*/ 698564 h 1263601"/>
              <a:gd name="connsiteX73" fmla="*/ 404716 w 1038360"/>
              <a:gd name="connsiteY73" fmla="*/ 638115 h 1263601"/>
              <a:gd name="connsiteX74" fmla="*/ 404716 w 1038360"/>
              <a:gd name="connsiteY74" fmla="*/ 606297 h 1263601"/>
              <a:gd name="connsiteX75" fmla="*/ 633503 w 1038360"/>
              <a:gd name="connsiteY75" fmla="*/ 606412 h 1263601"/>
              <a:gd name="connsiteX76" fmla="*/ 633503 w 1038360"/>
              <a:gd name="connsiteY76" fmla="*/ 638115 h 1263601"/>
              <a:gd name="connsiteX77" fmla="*/ 674047 w 1038360"/>
              <a:gd name="connsiteY77" fmla="*/ 698580 h 1263601"/>
              <a:gd name="connsiteX78" fmla="*/ 685487 w 1038360"/>
              <a:gd name="connsiteY78" fmla="*/ 703270 h 1263601"/>
              <a:gd name="connsiteX79" fmla="*/ 519110 w 1038360"/>
              <a:gd name="connsiteY79" fmla="*/ 735398 h 12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038360" h="1263601">
                <a:moveTo>
                  <a:pt x="723906" y="719056"/>
                </a:moveTo>
                <a:cubicBezTo>
                  <a:pt x="816042" y="753374"/>
                  <a:pt x="886802" y="790029"/>
                  <a:pt x="933361" y="829609"/>
                </a:cubicBezTo>
                <a:cubicBezTo>
                  <a:pt x="959571" y="850620"/>
                  <a:pt x="975377" y="881969"/>
                  <a:pt x="976683" y="915535"/>
                </a:cubicBezTo>
                <a:lnTo>
                  <a:pt x="1005396" y="1144698"/>
                </a:lnTo>
                <a:cubicBezTo>
                  <a:pt x="1007744" y="1162425"/>
                  <a:pt x="1000026" y="1179986"/>
                  <a:pt x="985377" y="1190243"/>
                </a:cubicBezTo>
                <a:cubicBezTo>
                  <a:pt x="962121" y="1205561"/>
                  <a:pt x="937292" y="1218349"/>
                  <a:pt x="911315" y="1228385"/>
                </a:cubicBezTo>
                <a:lnTo>
                  <a:pt x="911315" y="1263601"/>
                </a:lnTo>
                <a:cubicBezTo>
                  <a:pt x="943813" y="1251832"/>
                  <a:pt x="974810" y="1236269"/>
                  <a:pt x="1003663" y="1217239"/>
                </a:cubicBezTo>
                <a:cubicBezTo>
                  <a:pt x="1028407" y="1200106"/>
                  <a:pt x="1041536" y="1170609"/>
                  <a:pt x="1037704" y="1140759"/>
                </a:cubicBezTo>
                <a:lnTo>
                  <a:pt x="1009367" y="913983"/>
                </a:lnTo>
                <a:cubicBezTo>
                  <a:pt x="1007417" y="871440"/>
                  <a:pt x="987514" y="831719"/>
                  <a:pt x="954605" y="804688"/>
                </a:cubicBezTo>
                <a:cubicBezTo>
                  <a:pt x="910724" y="769210"/>
                  <a:pt x="861994" y="740186"/>
                  <a:pt x="809897" y="718501"/>
                </a:cubicBezTo>
                <a:cubicBezTo>
                  <a:pt x="810339" y="673217"/>
                  <a:pt x="812872" y="409067"/>
                  <a:pt x="813329" y="304282"/>
                </a:cubicBezTo>
                <a:cubicBezTo>
                  <a:pt x="813872" y="276383"/>
                  <a:pt x="810605" y="248542"/>
                  <a:pt x="803622" y="221527"/>
                </a:cubicBezTo>
                <a:cubicBezTo>
                  <a:pt x="781168" y="138582"/>
                  <a:pt x="724428" y="69139"/>
                  <a:pt x="647622" y="30604"/>
                </a:cubicBezTo>
                <a:cubicBezTo>
                  <a:pt x="635093" y="24429"/>
                  <a:pt x="620178" y="25687"/>
                  <a:pt x="608859" y="33873"/>
                </a:cubicBezTo>
                <a:lnTo>
                  <a:pt x="607029" y="35180"/>
                </a:lnTo>
                <a:lnTo>
                  <a:pt x="599790" y="25065"/>
                </a:lnTo>
                <a:cubicBezTo>
                  <a:pt x="592187" y="14190"/>
                  <a:pt x="580599" y="6756"/>
                  <a:pt x="567547" y="4376"/>
                </a:cubicBezTo>
                <a:cubicBezTo>
                  <a:pt x="481438" y="-10719"/>
                  <a:pt x="393104" y="13676"/>
                  <a:pt x="326945" y="70822"/>
                </a:cubicBezTo>
                <a:cubicBezTo>
                  <a:pt x="261153" y="128671"/>
                  <a:pt x="224200" y="212575"/>
                  <a:pt x="225936" y="300164"/>
                </a:cubicBezTo>
                <a:lnTo>
                  <a:pt x="228550" y="718517"/>
                </a:lnTo>
                <a:cubicBezTo>
                  <a:pt x="176402" y="740206"/>
                  <a:pt x="127626" y="769252"/>
                  <a:pt x="83712" y="804770"/>
                </a:cubicBezTo>
                <a:cubicBezTo>
                  <a:pt x="50796" y="831797"/>
                  <a:pt x="30889" y="871518"/>
                  <a:pt x="28934" y="914064"/>
                </a:cubicBezTo>
                <a:lnTo>
                  <a:pt x="630" y="1140955"/>
                </a:lnTo>
                <a:cubicBezTo>
                  <a:pt x="-3112" y="1170740"/>
                  <a:pt x="10020" y="1200136"/>
                  <a:pt x="34703" y="1217223"/>
                </a:cubicBezTo>
                <a:cubicBezTo>
                  <a:pt x="63510" y="1236243"/>
                  <a:pt x="94457" y="1251804"/>
                  <a:pt x="126904" y="1263585"/>
                </a:cubicBezTo>
                <a:lnTo>
                  <a:pt x="126904" y="1228352"/>
                </a:lnTo>
                <a:cubicBezTo>
                  <a:pt x="101002" y="1218306"/>
                  <a:pt x="76244" y="1205526"/>
                  <a:pt x="53055" y="1190226"/>
                </a:cubicBezTo>
                <a:cubicBezTo>
                  <a:pt x="38455" y="1180011"/>
                  <a:pt x="30737" y="1162533"/>
                  <a:pt x="33020" y="1144861"/>
                </a:cubicBezTo>
                <a:lnTo>
                  <a:pt x="61536" y="917218"/>
                </a:lnTo>
                <a:lnTo>
                  <a:pt x="61667" y="915584"/>
                </a:lnTo>
                <a:cubicBezTo>
                  <a:pt x="62956" y="882028"/>
                  <a:pt x="78738" y="850681"/>
                  <a:pt x="104924" y="829658"/>
                </a:cubicBezTo>
                <a:cubicBezTo>
                  <a:pt x="152234" y="789326"/>
                  <a:pt x="219759" y="753848"/>
                  <a:pt x="314313" y="719056"/>
                </a:cubicBezTo>
                <a:cubicBezTo>
                  <a:pt x="358567" y="749469"/>
                  <a:pt x="435766" y="768082"/>
                  <a:pt x="519110" y="768082"/>
                </a:cubicBezTo>
                <a:cubicBezTo>
                  <a:pt x="602453" y="768082"/>
                  <a:pt x="679652" y="749469"/>
                  <a:pt x="723906" y="719056"/>
                </a:cubicBezTo>
                <a:close/>
                <a:moveTo>
                  <a:pt x="300782" y="689330"/>
                </a:moveTo>
                <a:cubicBezTo>
                  <a:pt x="287001" y="694408"/>
                  <a:pt x="273790" y="699511"/>
                  <a:pt x="261153" y="704643"/>
                </a:cubicBezTo>
                <a:lnTo>
                  <a:pt x="258620" y="299952"/>
                </a:lnTo>
                <a:cubicBezTo>
                  <a:pt x="256945" y="222004"/>
                  <a:pt x="289694" y="147277"/>
                  <a:pt x="348141" y="95678"/>
                </a:cubicBezTo>
                <a:cubicBezTo>
                  <a:pt x="406862" y="44879"/>
                  <a:pt x="485318" y="23185"/>
                  <a:pt x="561795" y="36602"/>
                </a:cubicBezTo>
                <a:cubicBezTo>
                  <a:pt x="566405" y="37548"/>
                  <a:pt x="570469" y="40241"/>
                  <a:pt x="573136" y="44119"/>
                </a:cubicBezTo>
                <a:lnTo>
                  <a:pt x="589854" y="67488"/>
                </a:lnTo>
                <a:cubicBezTo>
                  <a:pt x="595095" y="74814"/>
                  <a:pt x="605277" y="76519"/>
                  <a:pt x="612618" y="71296"/>
                </a:cubicBezTo>
                <a:lnTo>
                  <a:pt x="627734" y="60526"/>
                </a:lnTo>
                <a:cubicBezTo>
                  <a:pt x="629234" y="59389"/>
                  <a:pt x="631230" y="59139"/>
                  <a:pt x="632964" y="59873"/>
                </a:cubicBezTo>
                <a:cubicBezTo>
                  <a:pt x="701431" y="94259"/>
                  <a:pt x="752001" y="156194"/>
                  <a:pt x="772001" y="230155"/>
                </a:cubicBezTo>
                <a:cubicBezTo>
                  <a:pt x="778212" y="254310"/>
                  <a:pt x="781100" y="279199"/>
                  <a:pt x="780580" y="304135"/>
                </a:cubicBezTo>
                <a:cubicBezTo>
                  <a:pt x="780155" y="401075"/>
                  <a:pt x="777949" y="634667"/>
                  <a:pt x="777312" y="704724"/>
                </a:cubicBezTo>
                <a:cubicBezTo>
                  <a:pt x="764990" y="699735"/>
                  <a:pt x="752157" y="694767"/>
                  <a:pt x="738810" y="689821"/>
                </a:cubicBezTo>
                <a:lnTo>
                  <a:pt x="686516" y="668364"/>
                </a:lnTo>
                <a:cubicBezTo>
                  <a:pt x="674230" y="663348"/>
                  <a:pt x="666198" y="651401"/>
                  <a:pt x="666187" y="638131"/>
                </a:cubicBezTo>
                <a:lnTo>
                  <a:pt x="666187" y="583582"/>
                </a:lnTo>
                <a:cubicBezTo>
                  <a:pt x="717978" y="540204"/>
                  <a:pt x="747898" y="476116"/>
                  <a:pt x="747896" y="408560"/>
                </a:cubicBezTo>
                <a:lnTo>
                  <a:pt x="747896" y="326851"/>
                </a:lnTo>
                <a:cubicBezTo>
                  <a:pt x="747896" y="299774"/>
                  <a:pt x="725947" y="277825"/>
                  <a:pt x="698871" y="277825"/>
                </a:cubicBezTo>
                <a:lnTo>
                  <a:pt x="339349" y="277825"/>
                </a:lnTo>
                <a:cubicBezTo>
                  <a:pt x="312272" y="277825"/>
                  <a:pt x="290323" y="299774"/>
                  <a:pt x="290323" y="326851"/>
                </a:cubicBezTo>
                <a:lnTo>
                  <a:pt x="290323" y="408560"/>
                </a:lnTo>
                <a:cubicBezTo>
                  <a:pt x="290331" y="476039"/>
                  <a:pt x="320197" y="540057"/>
                  <a:pt x="371902" y="583419"/>
                </a:cubicBezTo>
                <a:lnTo>
                  <a:pt x="371902" y="638066"/>
                </a:lnTo>
                <a:cubicBezTo>
                  <a:pt x="371947" y="651347"/>
                  <a:pt x="363951" y="663335"/>
                  <a:pt x="351670" y="668396"/>
                </a:cubicBezTo>
                <a:close/>
                <a:moveTo>
                  <a:pt x="323007" y="408560"/>
                </a:moveTo>
                <a:lnTo>
                  <a:pt x="323007" y="326851"/>
                </a:lnTo>
                <a:cubicBezTo>
                  <a:pt x="323007" y="317825"/>
                  <a:pt x="330323" y="310509"/>
                  <a:pt x="339349" y="310509"/>
                </a:cubicBezTo>
                <a:lnTo>
                  <a:pt x="698871" y="310509"/>
                </a:lnTo>
                <a:cubicBezTo>
                  <a:pt x="707896" y="310509"/>
                  <a:pt x="715212" y="317825"/>
                  <a:pt x="715212" y="326851"/>
                </a:cubicBezTo>
                <a:lnTo>
                  <a:pt x="715212" y="408560"/>
                </a:lnTo>
                <a:cubicBezTo>
                  <a:pt x="715212" y="516864"/>
                  <a:pt x="627414" y="604663"/>
                  <a:pt x="519110" y="604663"/>
                </a:cubicBezTo>
                <a:cubicBezTo>
                  <a:pt x="410805" y="604663"/>
                  <a:pt x="323007" y="516864"/>
                  <a:pt x="323007" y="408560"/>
                </a:cubicBezTo>
                <a:close/>
                <a:moveTo>
                  <a:pt x="519110" y="735398"/>
                </a:moveTo>
                <a:cubicBezTo>
                  <a:pt x="461972" y="736714"/>
                  <a:pt x="405218" y="725745"/>
                  <a:pt x="352684" y="703237"/>
                </a:cubicBezTo>
                <a:lnTo>
                  <a:pt x="364123" y="698564"/>
                </a:lnTo>
                <a:cubicBezTo>
                  <a:pt x="388698" y="688556"/>
                  <a:pt x="404752" y="664649"/>
                  <a:pt x="404716" y="638115"/>
                </a:cubicBezTo>
                <a:lnTo>
                  <a:pt x="404716" y="606297"/>
                </a:lnTo>
                <a:cubicBezTo>
                  <a:pt x="475374" y="647603"/>
                  <a:pt x="562803" y="647647"/>
                  <a:pt x="633503" y="606412"/>
                </a:cubicBezTo>
                <a:lnTo>
                  <a:pt x="633503" y="638115"/>
                </a:lnTo>
                <a:cubicBezTo>
                  <a:pt x="633456" y="664643"/>
                  <a:pt x="649489" y="688553"/>
                  <a:pt x="674047" y="698580"/>
                </a:cubicBezTo>
                <a:lnTo>
                  <a:pt x="685487" y="703270"/>
                </a:lnTo>
                <a:cubicBezTo>
                  <a:pt x="632967" y="725766"/>
                  <a:pt x="576229" y="736724"/>
                  <a:pt x="519110" y="735398"/>
                </a:cubicBezTo>
                <a:close/>
              </a:path>
            </a:pathLst>
          </a:custGeom>
          <a:solidFill>
            <a:srgbClr val="000000"/>
          </a:solidFill>
          <a:ln w="162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A488EB-DA97-6EEB-DA0B-F3DF621A9345}"/>
              </a:ext>
            </a:extLst>
          </p:cNvPr>
          <p:cNvSpPr/>
          <p:nvPr/>
        </p:nvSpPr>
        <p:spPr>
          <a:xfrm>
            <a:off x="2859405" y="5993392"/>
            <a:ext cx="947830" cy="522941"/>
          </a:xfrm>
          <a:custGeom>
            <a:avLst/>
            <a:gdLst>
              <a:gd name="connsiteX0" fmla="*/ 833437 w 947830"/>
              <a:gd name="connsiteY0" fmla="*/ 57851 h 522941"/>
              <a:gd name="connsiteX1" fmla="*/ 775260 w 947830"/>
              <a:gd name="connsiteY1" fmla="*/ 0 h 522941"/>
              <a:gd name="connsiteX2" fmla="*/ 775162 w 947830"/>
              <a:gd name="connsiteY2" fmla="*/ 0 h 522941"/>
              <a:gd name="connsiteX3" fmla="*/ 172309 w 947830"/>
              <a:gd name="connsiteY3" fmla="*/ 0 h 522941"/>
              <a:gd name="connsiteX4" fmla="*/ 114393 w 947830"/>
              <a:gd name="connsiteY4" fmla="*/ 57851 h 522941"/>
              <a:gd name="connsiteX5" fmla="*/ 114393 w 947830"/>
              <a:gd name="connsiteY5" fmla="*/ 427995 h 522941"/>
              <a:gd name="connsiteX6" fmla="*/ 0 w 947830"/>
              <a:gd name="connsiteY6" fmla="*/ 427995 h 522941"/>
              <a:gd name="connsiteX7" fmla="*/ 0 w 947830"/>
              <a:gd name="connsiteY7" fmla="*/ 465156 h 522941"/>
              <a:gd name="connsiteX8" fmla="*/ 57916 w 947830"/>
              <a:gd name="connsiteY8" fmla="*/ 522941 h 522941"/>
              <a:gd name="connsiteX9" fmla="*/ 890111 w 947830"/>
              <a:gd name="connsiteY9" fmla="*/ 522941 h 522941"/>
              <a:gd name="connsiteX10" fmla="*/ 947831 w 947830"/>
              <a:gd name="connsiteY10" fmla="*/ 465091 h 522941"/>
              <a:gd name="connsiteX11" fmla="*/ 947831 w 947830"/>
              <a:gd name="connsiteY11" fmla="*/ 427995 h 522941"/>
              <a:gd name="connsiteX12" fmla="*/ 833437 w 947830"/>
              <a:gd name="connsiteY12" fmla="*/ 427995 h 522941"/>
              <a:gd name="connsiteX13" fmla="*/ 915147 w 947830"/>
              <a:gd name="connsiteY13" fmla="*/ 460679 h 522941"/>
              <a:gd name="connsiteX14" fmla="*/ 915147 w 947830"/>
              <a:gd name="connsiteY14" fmla="*/ 465026 h 522941"/>
              <a:gd name="connsiteX15" fmla="*/ 890046 w 947830"/>
              <a:gd name="connsiteY15" fmla="*/ 490257 h 522941"/>
              <a:gd name="connsiteX16" fmla="*/ 57981 w 947830"/>
              <a:gd name="connsiteY16" fmla="*/ 490257 h 522941"/>
              <a:gd name="connsiteX17" fmla="*/ 32684 w 947830"/>
              <a:gd name="connsiteY17" fmla="*/ 465091 h 522941"/>
              <a:gd name="connsiteX18" fmla="*/ 32684 w 947830"/>
              <a:gd name="connsiteY18" fmla="*/ 460679 h 522941"/>
              <a:gd name="connsiteX19" fmla="*/ 147077 w 947830"/>
              <a:gd name="connsiteY19" fmla="*/ 460679 h 522941"/>
              <a:gd name="connsiteX20" fmla="*/ 147077 w 947830"/>
              <a:gd name="connsiteY20" fmla="*/ 57851 h 522941"/>
              <a:gd name="connsiteX21" fmla="*/ 172309 w 947830"/>
              <a:gd name="connsiteY21" fmla="*/ 32684 h 522941"/>
              <a:gd name="connsiteX22" fmla="*/ 775652 w 947830"/>
              <a:gd name="connsiteY22" fmla="*/ 32684 h 522941"/>
              <a:gd name="connsiteX23" fmla="*/ 800753 w 947830"/>
              <a:gd name="connsiteY23" fmla="*/ 57851 h 522941"/>
              <a:gd name="connsiteX24" fmla="*/ 800753 w 947830"/>
              <a:gd name="connsiteY24" fmla="*/ 460679 h 52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7830" h="522941">
                <a:moveTo>
                  <a:pt x="833437" y="57851"/>
                </a:moveTo>
                <a:cubicBezTo>
                  <a:pt x="833347" y="25811"/>
                  <a:pt x="807302" y="-90"/>
                  <a:pt x="775260" y="0"/>
                </a:cubicBezTo>
                <a:cubicBezTo>
                  <a:pt x="775227" y="0"/>
                  <a:pt x="775195" y="0"/>
                  <a:pt x="775162" y="0"/>
                </a:cubicBezTo>
                <a:lnTo>
                  <a:pt x="172309" y="0"/>
                </a:lnTo>
                <a:cubicBezTo>
                  <a:pt x="140349" y="0"/>
                  <a:pt x="114429" y="25891"/>
                  <a:pt x="114393" y="57851"/>
                </a:cubicBezTo>
                <a:lnTo>
                  <a:pt x="114393" y="427995"/>
                </a:lnTo>
                <a:lnTo>
                  <a:pt x="0" y="427995"/>
                </a:lnTo>
                <a:lnTo>
                  <a:pt x="0" y="465156"/>
                </a:lnTo>
                <a:cubicBezTo>
                  <a:pt x="214" y="497031"/>
                  <a:pt x="26039" y="522799"/>
                  <a:pt x="57916" y="522941"/>
                </a:cubicBezTo>
                <a:lnTo>
                  <a:pt x="890111" y="522941"/>
                </a:lnTo>
                <a:cubicBezTo>
                  <a:pt x="921935" y="522691"/>
                  <a:pt x="947652" y="496915"/>
                  <a:pt x="947831" y="465091"/>
                </a:cubicBezTo>
                <a:lnTo>
                  <a:pt x="947831" y="427995"/>
                </a:lnTo>
                <a:lnTo>
                  <a:pt x="833437" y="427995"/>
                </a:lnTo>
                <a:close/>
                <a:moveTo>
                  <a:pt x="915147" y="460679"/>
                </a:moveTo>
                <a:lnTo>
                  <a:pt x="915147" y="465026"/>
                </a:lnTo>
                <a:cubicBezTo>
                  <a:pt x="915059" y="478874"/>
                  <a:pt x="903892" y="490097"/>
                  <a:pt x="890046" y="490257"/>
                </a:cubicBezTo>
                <a:lnTo>
                  <a:pt x="57981" y="490257"/>
                </a:lnTo>
                <a:cubicBezTo>
                  <a:pt x="44079" y="490213"/>
                  <a:pt x="32800" y="478993"/>
                  <a:pt x="32684" y="465091"/>
                </a:cubicBezTo>
                <a:lnTo>
                  <a:pt x="32684" y="460679"/>
                </a:lnTo>
                <a:lnTo>
                  <a:pt x="147077" y="460679"/>
                </a:lnTo>
                <a:lnTo>
                  <a:pt x="147077" y="57851"/>
                </a:lnTo>
                <a:cubicBezTo>
                  <a:pt x="147095" y="43934"/>
                  <a:pt x="158392" y="32666"/>
                  <a:pt x="172309" y="32684"/>
                </a:cubicBezTo>
                <a:lnTo>
                  <a:pt x="775652" y="32684"/>
                </a:lnTo>
                <a:cubicBezTo>
                  <a:pt x="789518" y="32738"/>
                  <a:pt x="800735" y="43984"/>
                  <a:pt x="800753" y="57851"/>
                </a:cubicBezTo>
                <a:lnTo>
                  <a:pt x="800753" y="460679"/>
                </a:lnTo>
                <a:close/>
              </a:path>
            </a:pathLst>
          </a:custGeom>
          <a:solidFill>
            <a:srgbClr val="000000"/>
          </a:solidFill>
          <a:ln w="162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FF6F-68AA-3A4C-B5DB-138B66CA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DF42-9C88-EE05-26B9-24EFB2F9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arrives (2015ish)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9698-3B20-6385-6DEA-B7C0BE51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PBIX – binary, proprietary format</a:t>
            </a:r>
          </a:p>
          <a:p>
            <a:r>
              <a:rPr lang="en-GB" dirty="0"/>
              <a:t>Not at all suited for version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7719-7BA1-8DF6-350A-067BADCF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7" y="2591590"/>
            <a:ext cx="6938683" cy="3949060"/>
          </a:xfrm>
          <a:prstGeom prst="rect">
            <a:avLst/>
          </a:prstGeom>
        </p:spPr>
      </p:pic>
      <p:pic>
        <p:nvPicPr>
          <p:cNvPr id="1030" name="Picture 6" descr="Rage Comic characters | 4k edition : r/MemeRestoration">
            <a:extLst>
              <a:ext uri="{FF2B5EF4-FFF2-40B4-BE49-F238E27FC236}">
                <a16:creationId xmlns:a16="http://schemas.microsoft.com/office/drawing/2014/main" id="{2DB1CFAA-B51B-5BA5-DAFC-8BF71C4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115" y="2963731"/>
            <a:ext cx="3490856" cy="34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88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Fabric-Keynote_2024-03-13.pptx" id="{F4FE3F9E-7AC7-479C-B649-0DCB505868E8}" vid="{3AF7BFFB-E568-4555-814A-356D8DC71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9cbb65-c0c7-4baa-8f46-927ef5a7bc39">
      <Terms xmlns="http://schemas.microsoft.com/office/infopath/2007/PartnerControls"/>
    </lcf76f155ced4ddcb4097134ff3c332f>
    <Status xmlns="979cbb65-c0c7-4baa-8f46-927ef5a7bc39">Planned</Status>
    <TaxCatchAll xmlns="b31015f5-2d3a-48ba-9b4e-18c5a8609c8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42CEB73F9F744823380F37FD08E95" ma:contentTypeVersion="15" ma:contentTypeDescription="Create a new document." ma:contentTypeScope="" ma:versionID="6d10ab398892e1faf9b8f95691ca8a68">
  <xsd:schema xmlns:xsd="http://www.w3.org/2001/XMLSchema" xmlns:xs="http://www.w3.org/2001/XMLSchema" xmlns:p="http://schemas.microsoft.com/office/2006/metadata/properties" xmlns:ns2="979cbb65-c0c7-4baa-8f46-927ef5a7bc39" xmlns:ns3="b31015f5-2d3a-48ba-9b4e-18c5a8609c8d" targetNamespace="http://schemas.microsoft.com/office/2006/metadata/properties" ma:root="true" ma:fieldsID="149fd59048b89cc2e8340a2162de84b1" ns2:_="" ns3:_="">
    <xsd:import namespace="979cbb65-c0c7-4baa-8f46-927ef5a7bc39"/>
    <xsd:import namespace="b31015f5-2d3a-48ba-9b4e-18c5a860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cbb65-c0c7-4baa-8f46-927ef5a7bc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0dc4cbd-5fdb-4350-8370-216039ddf7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tatus" ma:index="21" nillable="true" ma:displayName="Status" ma:default="Planned" ma:format="Dropdown" ma:internalName="Status">
      <xsd:simpleType>
        <xsd:union memberTypes="dms:Text">
          <xsd:simpleType>
            <xsd:restriction base="dms:Choice">
              <xsd:enumeration value="Planned"/>
              <xsd:enumeration value="Writing"/>
              <xsd:enumeration value="In Review (Morten)"/>
              <xsd:enumeration value="In Review (Daniel)"/>
              <xsd:enumeration value="Publishing"/>
              <xsd:enumeration value="Published"/>
            </xsd:restriction>
          </xsd:simpleType>
        </xsd:un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015f5-2d3a-48ba-9b4e-18c5a8609c8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54984a5-367b-4358-bdd2-c5ff4c3f05db}" ma:internalName="TaxCatchAll" ma:showField="CatchAllData" ma:web="b31015f5-2d3a-48ba-9b4e-18c5a8609c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126BFC-97E9-4449-A0DA-95E481B721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541666-1541-4C86-BE3A-E606BCE81EEC}">
  <ds:schemaRefs>
    <ds:schemaRef ds:uri="http://schemas.microsoft.com/office/2006/metadata/properties"/>
    <ds:schemaRef ds:uri="http://schemas.microsoft.com/office/infopath/2007/PartnerControls"/>
    <ds:schemaRef ds:uri="979cbb65-c0c7-4baa-8f46-927ef5a7bc39"/>
    <ds:schemaRef ds:uri="b31015f5-2d3a-48ba-9b4e-18c5a8609c8d"/>
  </ds:schemaRefs>
</ds:datastoreItem>
</file>

<file path=customXml/itemProps3.xml><?xml version="1.0" encoding="utf-8"?>
<ds:datastoreItem xmlns:ds="http://schemas.openxmlformats.org/officeDocument/2006/customXml" ds:itemID="{20F0B589-2159-4491-A0FA-D57359BC7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9cbb65-c0c7-4baa-8f46-927ef5a7bc39"/>
    <ds:schemaRef ds:uri="b31015f5-2d3a-48ba-9b4e-18c5a8609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</TotalTime>
  <Words>1627</Words>
  <Application>Microsoft Office PowerPoint</Application>
  <PresentationFormat>Widescreen</PresentationFormat>
  <Paragraphs>210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Calibri Light</vt:lpstr>
      <vt:lpstr>Segoe Print</vt:lpstr>
      <vt:lpstr>Segoe UI</vt:lpstr>
      <vt:lpstr>Wingdings</vt:lpstr>
      <vt:lpstr>Office Theme</vt:lpstr>
      <vt:lpstr>PowerPoint Presentation</vt:lpstr>
      <vt:lpstr>Ultimate productivity</vt:lpstr>
      <vt:lpstr>PowerPoint Presentation</vt:lpstr>
      <vt:lpstr>Ultimate Productivity for Semantic Models in Fabric Workspaces</vt:lpstr>
      <vt:lpstr>A brief history of time</vt:lpstr>
      <vt:lpstr>The very early days (2000-2012)</vt:lpstr>
      <vt:lpstr>The early days (2012-2016)</vt:lpstr>
      <vt:lpstr>The Old Way™</vt:lpstr>
      <vt:lpstr>Power BI arrives (2015ish)</vt:lpstr>
      <vt:lpstr>The more recent early days (2016+)</vt:lpstr>
      <vt:lpstr>Recently</vt:lpstr>
      <vt:lpstr>Now</vt:lpstr>
      <vt:lpstr>Main concepts</vt:lpstr>
      <vt:lpstr>Demo</vt:lpstr>
      <vt:lpstr>Gotcha: Report Level Measures</vt:lpstr>
      <vt:lpstr>Gotcha: No standalone model editing in PBI Desktop</vt:lpstr>
      <vt:lpstr>Gotcha: Careful when syncing from workspace to git</vt:lpstr>
      <vt:lpstr>Gotcha: TMDL metadata order changes</vt:lpstr>
      <vt:lpstr>Pro tooling</vt:lpstr>
      <vt:lpstr>Many options – one size rarely fits all</vt:lpstr>
      <vt:lpstr>Demo</vt:lpstr>
      <vt:lpstr>Demo</vt:lpstr>
      <vt:lpstr>Power BI Reports</vt:lpstr>
      <vt:lpstr>Demo</vt:lpstr>
      <vt:lpstr>Gotcha: PBI Service uses “PBIR-Legacy”</vt:lpstr>
      <vt:lpstr>Deployment and collaboration</vt:lpstr>
      <vt:lpstr>Deployment options</vt:lpstr>
      <vt:lpstr>Option 1: Fabric Deployment Pipelines</vt:lpstr>
      <vt:lpstr>Option 2: Fabric Git integration</vt:lpstr>
      <vt:lpstr>Option 3: Fabric REST APIs</vt:lpstr>
      <vt:lpstr>Parallel development best practices</vt:lpstr>
      <vt:lpstr>In conclusion</vt:lpstr>
      <vt:lpstr>Scripts used in demos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Wilson</dc:creator>
  <cp:lastModifiedBy>Daniel Otykier</cp:lastModifiedBy>
  <cp:revision>5</cp:revision>
  <dcterms:created xsi:type="dcterms:W3CDTF">2024-03-13T15:43:48Z</dcterms:created>
  <dcterms:modified xsi:type="dcterms:W3CDTF">2025-04-02T01:20:36Z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0x010100C1142CEB73F9F744823380F37FD08E95</vt:lpwstr>
  </property>
  <property fmtid="{D5CDD505-2E9C-101B-9397-08002B2CF9AE}" pid="3" name="MediaServiceImageTags">
    <vt:lpwstr/>
  </property>
</Properties>
</file>